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ca One" charset="1" panose="00000500000000000000"/>
      <p:regular r:id="rId10"/>
    </p:embeddedFont>
    <p:embeddedFont>
      <p:font typeface="Roca One Bold" charset="1" panose="00000800000000000000"/>
      <p:regular r:id="rId11"/>
    </p:embeddedFont>
    <p:embeddedFont>
      <p:font typeface="Roca One Italics" charset="1" panose="00000500000000000000"/>
      <p:regular r:id="rId12"/>
    </p:embeddedFont>
    <p:embeddedFont>
      <p:font typeface="Roca One Bold Italics" charset="1" panose="00000800000000000000"/>
      <p:regular r:id="rId13"/>
    </p:embeddedFont>
    <p:embeddedFont>
      <p:font typeface="Roca One Thin" charset="1" panose="00000200000000000000"/>
      <p:regular r:id="rId14"/>
    </p:embeddedFont>
    <p:embeddedFont>
      <p:font typeface="Roca One Thin Italics" charset="1" panose="00000200000000000000"/>
      <p:regular r:id="rId15"/>
    </p:embeddedFont>
    <p:embeddedFont>
      <p:font typeface="Roca One Light" charset="1" panose="00000400000000000000"/>
      <p:regular r:id="rId16"/>
    </p:embeddedFont>
    <p:embeddedFont>
      <p:font typeface="Roca One Light Italics" charset="1" panose="00000400000000000000"/>
      <p:regular r:id="rId17"/>
    </p:embeddedFont>
    <p:embeddedFont>
      <p:font typeface="Roca One Ultra-Bold" charset="1" panose="00000A00000000000000"/>
      <p:regular r:id="rId18"/>
    </p:embeddedFont>
    <p:embeddedFont>
      <p:font typeface="Roca One Ultra-Bold Italics" charset="1" panose="00000A00000000000000"/>
      <p:regular r:id="rId19"/>
    </p:embeddedFont>
    <p:embeddedFont>
      <p:font typeface="Roca One Heavy" charset="1" panose="00000A00000000000000"/>
      <p:regular r:id="rId20"/>
    </p:embeddedFont>
    <p:embeddedFont>
      <p:font typeface="Roca One Heavy Italics" charset="1" panose="00000A00000000000000"/>
      <p:regular r:id="rId21"/>
    </p:embeddedFont>
    <p:embeddedFont>
      <p:font typeface="Open Sauce" charset="1" panose="00000500000000000000"/>
      <p:regular r:id="rId22"/>
    </p:embeddedFont>
    <p:embeddedFont>
      <p:font typeface="Open Sauce Bold" charset="1" panose="00000800000000000000"/>
      <p:regular r:id="rId23"/>
    </p:embeddedFont>
    <p:embeddedFont>
      <p:font typeface="Open Sauce Italics" charset="1" panose="00000500000000000000"/>
      <p:regular r:id="rId24"/>
    </p:embeddedFont>
    <p:embeddedFont>
      <p:font typeface="Open Sauce Bold Italics" charset="1" panose="00000800000000000000"/>
      <p:regular r:id="rId25"/>
    </p:embeddedFont>
    <p:embeddedFont>
      <p:font typeface="Open Sauce Light" charset="1" panose="00000400000000000000"/>
      <p:regular r:id="rId26"/>
    </p:embeddedFont>
    <p:embeddedFont>
      <p:font typeface="Open Sauce Light Italics" charset="1" panose="00000400000000000000"/>
      <p:regular r:id="rId27"/>
    </p:embeddedFont>
    <p:embeddedFont>
      <p:font typeface="Open Sauce Medium" charset="1" panose="00000600000000000000"/>
      <p:regular r:id="rId28"/>
    </p:embeddedFont>
    <p:embeddedFont>
      <p:font typeface="Open Sauce Medium Italics" charset="1" panose="00000600000000000000"/>
      <p:regular r:id="rId29"/>
    </p:embeddedFont>
    <p:embeddedFont>
      <p:font typeface="Open Sauce Semi-Bold" charset="1" panose="00000700000000000000"/>
      <p:regular r:id="rId30"/>
    </p:embeddedFont>
    <p:embeddedFont>
      <p:font typeface="Open Sauce Semi-Bold Italics" charset="1" panose="00000700000000000000"/>
      <p:regular r:id="rId31"/>
    </p:embeddedFont>
    <p:embeddedFont>
      <p:font typeface="Open Sauce Heavy" charset="1" panose="00000A00000000000000"/>
      <p:regular r:id="rId32"/>
    </p:embeddedFont>
    <p:embeddedFont>
      <p:font typeface="Open Sauce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https://github.com/wiicode101/MyPortofolio/tree/main/Rakamin/TA" TargetMode="External" Type="http://schemas.openxmlformats.org/officeDocument/2006/relationships/hyperlink"/></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2" Target="../media/image15.jpeg" Type="http://schemas.openxmlformats.org/officeDocument/2006/relationships/image"/><Relationship Id="rId3" Target="../media/image14.png" Type="http://schemas.openxmlformats.org/officeDocument/2006/relationships/image"/><Relationship Id="rId4" Target="https://github.com/wiicode101/MyPortofolio/tree/main/Rakamin/TA" TargetMode="External" Type="http://schemas.openxmlformats.org/officeDocument/2006/relationships/hyperlink"/><Relationship Id="rId5" Target="../media/image16.pn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42.png" Type="http://schemas.openxmlformats.org/officeDocument/2006/relationships/image"/><Relationship Id="rId7" Target="https://github.com/wiicode101/MyPortofolio/tree/main/Rakamin/TA"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0">
            <a:off x="12227215" y="-628442"/>
            <a:ext cx="6863919" cy="11317185"/>
          </a:xfrm>
          <a:custGeom>
            <a:avLst/>
            <a:gdLst/>
            <a:ahLst/>
            <a:cxnLst/>
            <a:rect r="r" b="b" t="t" l="l"/>
            <a:pathLst>
              <a:path h="11317185" w="6863919">
                <a:moveTo>
                  <a:pt x="0" y="0"/>
                </a:moveTo>
                <a:lnTo>
                  <a:pt x="6863919" y="0"/>
                </a:lnTo>
                <a:lnTo>
                  <a:pt x="6863919" y="11317185"/>
                </a:lnTo>
                <a:lnTo>
                  <a:pt x="0" y="113171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64953" y="-628442"/>
            <a:ext cx="7648793" cy="11045189"/>
          </a:xfrm>
          <a:custGeom>
            <a:avLst/>
            <a:gdLst/>
            <a:ahLst/>
            <a:cxnLst/>
            <a:rect r="r" b="b" t="t" l="l"/>
            <a:pathLst>
              <a:path h="11045189" w="7648793">
                <a:moveTo>
                  <a:pt x="0" y="0"/>
                </a:moveTo>
                <a:lnTo>
                  <a:pt x="7648794" y="0"/>
                </a:lnTo>
                <a:lnTo>
                  <a:pt x="7648794" y="11045189"/>
                </a:lnTo>
                <a:lnTo>
                  <a:pt x="0" y="11045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5199108" y="1028700"/>
            <a:ext cx="2060192" cy="206019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47625" cap="sq">
              <a:solidFill>
                <a:srgbClr val="FFAF00"/>
              </a:solid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500"/>
                </a:lnSpc>
              </a:pPr>
            </a:p>
          </p:txBody>
        </p:sp>
      </p:grpSp>
      <p:sp>
        <p:nvSpPr>
          <p:cNvPr name="Freeform 7" id="7"/>
          <p:cNvSpPr/>
          <p:nvPr/>
        </p:nvSpPr>
        <p:spPr>
          <a:xfrm flipH="false" flipV="false" rot="0">
            <a:off x="1028700" y="948825"/>
            <a:ext cx="918424" cy="996317"/>
          </a:xfrm>
          <a:custGeom>
            <a:avLst/>
            <a:gdLst/>
            <a:ahLst/>
            <a:cxnLst/>
            <a:rect r="r" b="b" t="t" l="l"/>
            <a:pathLst>
              <a:path h="996317" w="918424">
                <a:moveTo>
                  <a:pt x="0" y="0"/>
                </a:moveTo>
                <a:lnTo>
                  <a:pt x="918424" y="0"/>
                </a:lnTo>
                <a:lnTo>
                  <a:pt x="918424" y="996317"/>
                </a:lnTo>
                <a:lnTo>
                  <a:pt x="0" y="9963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940989" y="390753"/>
            <a:ext cx="1875012" cy="984382"/>
          </a:xfrm>
          <a:custGeom>
            <a:avLst/>
            <a:gdLst/>
            <a:ahLst/>
            <a:cxnLst/>
            <a:rect r="r" b="b" t="t" l="l"/>
            <a:pathLst>
              <a:path h="984382" w="1875012">
                <a:moveTo>
                  <a:pt x="0" y="0"/>
                </a:moveTo>
                <a:lnTo>
                  <a:pt x="1875013" y="0"/>
                </a:lnTo>
                <a:lnTo>
                  <a:pt x="1875013" y="984381"/>
                </a:lnTo>
                <a:lnTo>
                  <a:pt x="0" y="984381"/>
                </a:lnTo>
                <a:lnTo>
                  <a:pt x="0" y="0"/>
                </a:lnTo>
                <a:close/>
              </a:path>
            </a:pathLst>
          </a:custGeom>
          <a:blipFill>
            <a:blip r:embed="rId8"/>
            <a:stretch>
              <a:fillRect l="0" t="0" r="0" b="0"/>
            </a:stretch>
          </a:blipFill>
        </p:spPr>
      </p:sp>
      <p:sp>
        <p:nvSpPr>
          <p:cNvPr name="Freeform 9" id="9"/>
          <p:cNvSpPr/>
          <p:nvPr/>
        </p:nvSpPr>
        <p:spPr>
          <a:xfrm flipH="false" flipV="false" rot="0">
            <a:off x="344612" y="486745"/>
            <a:ext cx="2280279" cy="792397"/>
          </a:xfrm>
          <a:custGeom>
            <a:avLst/>
            <a:gdLst/>
            <a:ahLst/>
            <a:cxnLst/>
            <a:rect r="r" b="b" t="t" l="l"/>
            <a:pathLst>
              <a:path h="792397" w="2280279">
                <a:moveTo>
                  <a:pt x="0" y="0"/>
                </a:moveTo>
                <a:lnTo>
                  <a:pt x="2280279" y="0"/>
                </a:lnTo>
                <a:lnTo>
                  <a:pt x="2280279" y="792397"/>
                </a:lnTo>
                <a:lnTo>
                  <a:pt x="0" y="792397"/>
                </a:lnTo>
                <a:lnTo>
                  <a:pt x="0" y="0"/>
                </a:lnTo>
                <a:close/>
              </a:path>
            </a:pathLst>
          </a:custGeom>
          <a:blipFill>
            <a:blip r:embed="rId9"/>
            <a:stretch>
              <a:fillRect l="0" t="0" r="0" b="0"/>
            </a:stretch>
          </a:blipFill>
        </p:spPr>
      </p:sp>
      <p:sp>
        <p:nvSpPr>
          <p:cNvPr name="TextBox 10" id="10"/>
          <p:cNvSpPr txBox="true"/>
          <p:nvPr/>
        </p:nvSpPr>
        <p:spPr>
          <a:xfrm rot="0">
            <a:off x="1028700" y="3228975"/>
            <a:ext cx="7589679" cy="1914525"/>
          </a:xfrm>
          <a:prstGeom prst="rect">
            <a:avLst/>
          </a:prstGeom>
        </p:spPr>
        <p:txBody>
          <a:bodyPr anchor="t" rtlCol="false" tIns="0" lIns="0" bIns="0" rIns="0">
            <a:spAutoFit/>
          </a:bodyPr>
          <a:lstStyle/>
          <a:p>
            <a:pPr marL="0" indent="0" lvl="0">
              <a:lnSpc>
                <a:spcPts val="5039"/>
              </a:lnSpc>
              <a:spcBef>
                <a:spcPct val="0"/>
              </a:spcBef>
            </a:pPr>
            <a:r>
              <a:rPr lang="en-US" sz="4199">
                <a:solidFill>
                  <a:srgbClr val="3C7F72"/>
                </a:solidFill>
                <a:latin typeface="Roca One Ultra-Bold"/>
              </a:rPr>
              <a:t>Home Credit Indonesia Data Scientist</a:t>
            </a:r>
            <a:r>
              <a:rPr lang="en-US" sz="4199">
                <a:solidFill>
                  <a:srgbClr val="3C7F72"/>
                </a:solidFill>
                <a:latin typeface="Roca One Ultra-Bold"/>
              </a:rPr>
              <a:t> Project Based Internship Program</a:t>
            </a:r>
          </a:p>
        </p:txBody>
      </p:sp>
      <p:sp>
        <p:nvSpPr>
          <p:cNvPr name="TextBox 11" id="11"/>
          <p:cNvSpPr txBox="true"/>
          <p:nvPr/>
        </p:nvSpPr>
        <p:spPr>
          <a:xfrm rot="0">
            <a:off x="1028700" y="5793992"/>
            <a:ext cx="8336253" cy="1276350"/>
          </a:xfrm>
          <a:prstGeom prst="rect">
            <a:avLst/>
          </a:prstGeom>
        </p:spPr>
        <p:txBody>
          <a:bodyPr anchor="t" rtlCol="false" tIns="0" lIns="0" bIns="0" rIns="0">
            <a:spAutoFit/>
          </a:bodyPr>
          <a:lstStyle/>
          <a:p>
            <a:pPr>
              <a:lnSpc>
                <a:spcPts val="5039"/>
              </a:lnSpc>
            </a:pPr>
            <a:r>
              <a:rPr lang="en-US" sz="4199">
                <a:solidFill>
                  <a:srgbClr val="D34A24"/>
                </a:solidFill>
                <a:latin typeface="Roca One Bold"/>
              </a:rPr>
              <a:t>[Final Task] Home Credit Scorecard Model</a:t>
            </a:r>
          </a:p>
        </p:txBody>
      </p:sp>
      <p:sp>
        <p:nvSpPr>
          <p:cNvPr name="TextBox 12" id="12"/>
          <p:cNvSpPr txBox="true"/>
          <p:nvPr/>
        </p:nvSpPr>
        <p:spPr>
          <a:xfrm rot="0">
            <a:off x="1028700" y="8127617"/>
            <a:ext cx="8610382" cy="1481455"/>
          </a:xfrm>
          <a:prstGeom prst="rect">
            <a:avLst/>
          </a:prstGeom>
        </p:spPr>
        <p:txBody>
          <a:bodyPr anchor="t" rtlCol="false" tIns="0" lIns="0" bIns="0" rIns="0">
            <a:spAutoFit/>
          </a:bodyPr>
          <a:lstStyle/>
          <a:p>
            <a:pPr algn="just">
              <a:lnSpc>
                <a:spcPts val="3919"/>
              </a:lnSpc>
            </a:pPr>
            <a:r>
              <a:rPr lang="en-US" sz="2799">
                <a:solidFill>
                  <a:srgbClr val="000000"/>
                </a:solidFill>
                <a:latin typeface="Open Sauce Italics"/>
              </a:rPr>
              <a:t>OLEH</a:t>
            </a:r>
          </a:p>
          <a:p>
            <a:pPr algn="just">
              <a:lnSpc>
                <a:spcPts val="3919"/>
              </a:lnSpc>
            </a:pPr>
            <a:r>
              <a:rPr lang="en-US" sz="2799">
                <a:solidFill>
                  <a:srgbClr val="000000"/>
                </a:solidFill>
                <a:latin typeface="Open Sauce Italics"/>
              </a:rPr>
              <a:t>Arif Putera Wijaya</a:t>
            </a:r>
          </a:p>
          <a:p>
            <a:pPr algn="just">
              <a:lnSpc>
                <a:spcPts val="3919"/>
              </a:lnSpc>
            </a:pPr>
          </a:p>
        </p:txBody>
      </p:sp>
      <p:sp>
        <p:nvSpPr>
          <p:cNvPr name="TextBox 13" id="13"/>
          <p:cNvSpPr txBox="true"/>
          <p:nvPr/>
        </p:nvSpPr>
        <p:spPr>
          <a:xfrm rot="0">
            <a:off x="15445473" y="1652777"/>
            <a:ext cx="1567462" cy="764413"/>
          </a:xfrm>
          <a:prstGeom prst="rect">
            <a:avLst/>
          </a:prstGeom>
        </p:spPr>
        <p:txBody>
          <a:bodyPr anchor="t" rtlCol="false" tIns="0" lIns="0" bIns="0" rIns="0">
            <a:spAutoFit/>
          </a:bodyPr>
          <a:lstStyle/>
          <a:p>
            <a:pPr algn="ctr">
              <a:lnSpc>
                <a:spcPts val="3145"/>
              </a:lnSpc>
            </a:pPr>
            <a:r>
              <a:rPr lang="en-US" sz="2199" spc="1627">
                <a:solidFill>
                  <a:srgbClr val="000000"/>
                </a:solidFill>
                <a:latin typeface="Open Sauce Bold"/>
              </a:rPr>
              <a:t>20</a:t>
            </a:r>
          </a:p>
          <a:p>
            <a:pPr algn="ctr" marL="0" indent="0" lvl="0">
              <a:lnSpc>
                <a:spcPts val="3145"/>
              </a:lnSpc>
            </a:pPr>
            <a:r>
              <a:rPr lang="en-US" sz="2199" spc="1627">
                <a:solidFill>
                  <a:srgbClr val="000000"/>
                </a:solidFill>
                <a:latin typeface="Open Sauce Bold"/>
              </a:rPr>
              <a:t>24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34A24"/>
        </a:solidFill>
      </p:bgPr>
    </p:bg>
    <p:spTree>
      <p:nvGrpSpPr>
        <p:cNvPr id="1" name=""/>
        <p:cNvGrpSpPr/>
        <p:nvPr/>
      </p:nvGrpSpPr>
      <p:grpSpPr>
        <a:xfrm>
          <a:off x="0" y="0"/>
          <a:ext cx="0" cy="0"/>
          <a:chOff x="0" y="0"/>
          <a:chExt cx="0" cy="0"/>
        </a:xfrm>
      </p:grpSpPr>
      <p:grpSp>
        <p:nvGrpSpPr>
          <p:cNvPr name="Group 2" id="2"/>
          <p:cNvGrpSpPr/>
          <p:nvPr/>
        </p:nvGrpSpPr>
        <p:grpSpPr>
          <a:xfrm rot="0">
            <a:off x="4623432" y="-206158"/>
            <a:ext cx="14022379" cy="11331378"/>
            <a:chOff x="0" y="0"/>
            <a:chExt cx="3693137" cy="2984396"/>
          </a:xfrm>
        </p:grpSpPr>
        <p:sp>
          <p:nvSpPr>
            <p:cNvPr name="Freeform 3" id="3"/>
            <p:cNvSpPr/>
            <p:nvPr/>
          </p:nvSpPr>
          <p:spPr>
            <a:xfrm flipH="false" flipV="false" rot="0">
              <a:off x="0" y="0"/>
              <a:ext cx="3693137" cy="2984396"/>
            </a:xfrm>
            <a:custGeom>
              <a:avLst/>
              <a:gdLst/>
              <a:ahLst/>
              <a:cxnLst/>
              <a:rect r="r" b="b" t="t" l="l"/>
              <a:pathLst>
                <a:path h="2984396" w="3693137">
                  <a:moveTo>
                    <a:pt x="0" y="0"/>
                  </a:moveTo>
                  <a:lnTo>
                    <a:pt x="3693137" y="0"/>
                  </a:lnTo>
                  <a:lnTo>
                    <a:pt x="3693137" y="2984396"/>
                  </a:lnTo>
                  <a:lnTo>
                    <a:pt x="0" y="2984396"/>
                  </a:lnTo>
                  <a:close/>
                </a:path>
              </a:pathLst>
            </a:custGeom>
            <a:solidFill>
              <a:srgbClr val="FFFBED"/>
            </a:solidFill>
          </p:spPr>
        </p:sp>
        <p:sp>
          <p:nvSpPr>
            <p:cNvPr name="TextBox 4" id="4"/>
            <p:cNvSpPr txBox="true"/>
            <p:nvPr/>
          </p:nvSpPr>
          <p:spPr>
            <a:xfrm>
              <a:off x="0" y="-76200"/>
              <a:ext cx="3693137" cy="3060596"/>
            </a:xfrm>
            <a:prstGeom prst="rect">
              <a:avLst/>
            </a:prstGeom>
          </p:spPr>
          <p:txBody>
            <a:bodyPr anchor="ctr" rtlCol="false" tIns="50800" lIns="50800" bIns="50800" rIns="50800"/>
            <a:lstStyle/>
            <a:p>
              <a:pPr algn="ctr">
                <a:lnSpc>
                  <a:spcPts val="3600"/>
                </a:lnSpc>
              </a:pPr>
            </a:p>
          </p:txBody>
        </p:sp>
      </p:grpSp>
      <p:grpSp>
        <p:nvGrpSpPr>
          <p:cNvPr name="Group 5" id="5"/>
          <p:cNvGrpSpPr/>
          <p:nvPr/>
        </p:nvGrpSpPr>
        <p:grpSpPr>
          <a:xfrm rot="0">
            <a:off x="-1216614" y="1187958"/>
            <a:ext cx="5316604" cy="8229600"/>
            <a:chOff x="0" y="0"/>
            <a:chExt cx="7088806" cy="10972800"/>
          </a:xfrm>
        </p:grpSpPr>
        <p:pic>
          <p:nvPicPr>
            <p:cNvPr name="Picture 6" id="6"/>
            <p:cNvPicPr>
              <a:picLocks noChangeAspect="true"/>
            </p:cNvPicPr>
            <p:nvPr/>
          </p:nvPicPr>
          <p:blipFill>
            <a:blip r:embed="rId2"/>
            <a:srcRect l="28943" t="0" r="28943" b="0"/>
            <a:stretch>
              <a:fillRect/>
            </a:stretch>
          </p:blipFill>
          <p:spPr>
            <a:xfrm flipH="false" flipV="false">
              <a:off x="0" y="0"/>
              <a:ext cx="7088806" cy="10972800"/>
            </a:xfrm>
            <a:prstGeom prst="rect">
              <a:avLst/>
            </a:prstGeom>
          </p:spPr>
        </p:pic>
      </p:grpSp>
      <p:sp>
        <p:nvSpPr>
          <p:cNvPr name="Freeform 7" id="7"/>
          <p:cNvSpPr/>
          <p:nvPr/>
        </p:nvSpPr>
        <p:spPr>
          <a:xfrm flipH="false" flipV="false" rot="1732412">
            <a:off x="2207937" y="1156559"/>
            <a:ext cx="3033220" cy="794152"/>
          </a:xfrm>
          <a:custGeom>
            <a:avLst/>
            <a:gdLst/>
            <a:ahLst/>
            <a:cxnLst/>
            <a:rect r="r" b="b" t="t" l="l"/>
            <a:pathLst>
              <a:path h="794152" w="3033220">
                <a:moveTo>
                  <a:pt x="0" y="0"/>
                </a:moveTo>
                <a:lnTo>
                  <a:pt x="3033219" y="0"/>
                </a:lnTo>
                <a:lnTo>
                  <a:pt x="3033219" y="794152"/>
                </a:lnTo>
                <a:lnTo>
                  <a:pt x="0" y="7941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244362" y="6141566"/>
            <a:ext cx="548163" cy="548163"/>
          </a:xfrm>
          <a:custGeom>
            <a:avLst/>
            <a:gdLst/>
            <a:ahLst/>
            <a:cxnLst/>
            <a:rect r="r" b="b" t="t" l="l"/>
            <a:pathLst>
              <a:path h="548163" w="548163">
                <a:moveTo>
                  <a:pt x="0" y="0"/>
                </a:moveTo>
                <a:lnTo>
                  <a:pt x="548163" y="0"/>
                </a:lnTo>
                <a:lnTo>
                  <a:pt x="548163" y="548163"/>
                </a:lnTo>
                <a:lnTo>
                  <a:pt x="0" y="5481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2468368" y="473583"/>
            <a:ext cx="10183569" cy="1428750"/>
          </a:xfrm>
          <a:prstGeom prst="rect">
            <a:avLst/>
          </a:prstGeom>
        </p:spPr>
        <p:txBody>
          <a:bodyPr anchor="t" rtlCol="false" tIns="0" lIns="0" bIns="0" rIns="0">
            <a:spAutoFit/>
          </a:bodyPr>
          <a:lstStyle/>
          <a:p>
            <a:pPr algn="just" marL="0" indent="0" lvl="0">
              <a:lnSpc>
                <a:spcPts val="11279"/>
              </a:lnSpc>
              <a:spcBef>
                <a:spcPct val="0"/>
              </a:spcBef>
            </a:pPr>
            <a:r>
              <a:rPr lang="en-US" sz="9399">
                <a:solidFill>
                  <a:srgbClr val="3C7F72"/>
                </a:solidFill>
                <a:latin typeface="Roca One Ultra-Bold"/>
              </a:rPr>
              <a:t>Problem </a:t>
            </a:r>
          </a:p>
        </p:txBody>
      </p:sp>
      <p:sp>
        <p:nvSpPr>
          <p:cNvPr name="TextBox 10" id="10"/>
          <p:cNvSpPr txBox="true"/>
          <p:nvPr/>
        </p:nvSpPr>
        <p:spPr>
          <a:xfrm rot="0">
            <a:off x="5244362" y="2265647"/>
            <a:ext cx="12315790" cy="3489325"/>
          </a:xfrm>
          <a:prstGeom prst="rect">
            <a:avLst/>
          </a:prstGeom>
        </p:spPr>
        <p:txBody>
          <a:bodyPr anchor="t" rtlCol="false" tIns="0" lIns="0" bIns="0" rIns="0">
            <a:spAutoFit/>
          </a:bodyPr>
          <a:lstStyle/>
          <a:p>
            <a:pPr algn="just" marL="0" indent="0" lvl="0">
              <a:lnSpc>
                <a:spcPts val="3500"/>
              </a:lnSpc>
              <a:spcBef>
                <a:spcPct val="0"/>
              </a:spcBef>
            </a:pPr>
            <a:r>
              <a:rPr lang="en-US" sz="2500">
                <a:solidFill>
                  <a:srgbClr val="000000"/>
                </a:solidFill>
                <a:latin typeface="Open Sauce Bold"/>
              </a:rPr>
              <a:t>    Task :</a:t>
            </a:r>
            <a:r>
              <a:rPr lang="en-US" sz="2500">
                <a:solidFill>
                  <a:srgbClr val="000000"/>
                </a:solidFill>
                <a:latin typeface="Open Sauce"/>
              </a:rPr>
              <a:t> Menggunakan berbagai macam </a:t>
            </a:r>
            <a:r>
              <a:rPr lang="en-US" sz="2500">
                <a:solidFill>
                  <a:srgbClr val="000000"/>
                </a:solidFill>
                <a:latin typeface="Open Sauce Bold"/>
              </a:rPr>
              <a:t>metode statistik dan Machine Learning </a:t>
            </a:r>
            <a:r>
              <a:rPr lang="en-US" sz="2500">
                <a:solidFill>
                  <a:srgbClr val="000000"/>
                </a:solidFill>
                <a:latin typeface="Open Sauce"/>
              </a:rPr>
              <a:t>untuk membuat </a:t>
            </a:r>
            <a:r>
              <a:rPr lang="en-US" sz="2500">
                <a:solidFill>
                  <a:srgbClr val="000000"/>
                </a:solidFill>
                <a:latin typeface="Open Sauce Bold"/>
              </a:rPr>
              <a:t>prediksi skor kredit</a:t>
            </a:r>
            <a:r>
              <a:rPr lang="en-US" sz="2500">
                <a:solidFill>
                  <a:srgbClr val="000000"/>
                </a:solidFill>
                <a:latin typeface="Open Sauce"/>
              </a:rPr>
              <a:t>, untuk membuka potensi maksimal dari data kami. Dengan melakukannya, kita dapat memastikan pelanggan yang mampu melakukan pelunasan tidak ditolak ketika melakukan pengajuan pinjaman, dan pinjaman datap diberikan dengan principal, maturity, dan repayment calendar yang akan memotivsi pelanggan untuk sukses.menggunakan setidaknya </a:t>
            </a:r>
            <a:r>
              <a:rPr lang="en-US" sz="2500">
                <a:solidFill>
                  <a:srgbClr val="000000"/>
                </a:solidFill>
                <a:latin typeface="Open Sauce Bold"/>
              </a:rPr>
              <a:t>2 model Machine Learning </a:t>
            </a:r>
            <a:r>
              <a:rPr lang="en-US" sz="2500">
                <a:solidFill>
                  <a:srgbClr val="000000"/>
                </a:solidFill>
                <a:latin typeface="Open Sauce"/>
              </a:rPr>
              <a:t>dimana </a:t>
            </a:r>
            <a:r>
              <a:rPr lang="en-US" sz="2500">
                <a:solidFill>
                  <a:srgbClr val="000000"/>
                </a:solidFill>
                <a:latin typeface="Open Sauce Bold"/>
              </a:rPr>
              <a:t>salah satunya </a:t>
            </a:r>
            <a:r>
              <a:rPr lang="en-US" sz="2500">
                <a:solidFill>
                  <a:srgbClr val="000000"/>
                </a:solidFill>
                <a:latin typeface="Open Sauce"/>
              </a:rPr>
              <a:t>adalah </a:t>
            </a:r>
            <a:r>
              <a:rPr lang="en-US" sz="2500">
                <a:solidFill>
                  <a:srgbClr val="000000"/>
                </a:solidFill>
                <a:latin typeface="Open Sauce Bold"/>
              </a:rPr>
              <a:t>Logistic Regression</a:t>
            </a:r>
          </a:p>
        </p:txBody>
      </p:sp>
      <p:sp>
        <p:nvSpPr>
          <p:cNvPr name="TextBox 11" id="11"/>
          <p:cNvSpPr txBox="true"/>
          <p:nvPr/>
        </p:nvSpPr>
        <p:spPr>
          <a:xfrm rot="0">
            <a:off x="5903491" y="6193122"/>
            <a:ext cx="6852524" cy="600075"/>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FF724B"/>
                </a:solidFill>
                <a:latin typeface="Roca One"/>
              </a:rPr>
              <a:t>Data : application_test.csv</a:t>
            </a:r>
          </a:p>
        </p:txBody>
      </p:sp>
      <p:sp>
        <p:nvSpPr>
          <p:cNvPr name="TextBox 12" id="12"/>
          <p:cNvSpPr txBox="true"/>
          <p:nvPr/>
        </p:nvSpPr>
        <p:spPr>
          <a:xfrm rot="0">
            <a:off x="5792525" y="6642104"/>
            <a:ext cx="12315790" cy="1298575"/>
          </a:xfrm>
          <a:prstGeom prst="rect">
            <a:avLst/>
          </a:prstGeom>
        </p:spPr>
        <p:txBody>
          <a:bodyPr anchor="t" rtlCol="false" tIns="0" lIns="0" bIns="0" rIns="0">
            <a:spAutoFit/>
          </a:bodyPr>
          <a:lstStyle/>
          <a:p>
            <a:pPr algn="just" marL="0" indent="0" lvl="0">
              <a:lnSpc>
                <a:spcPts val="3500"/>
              </a:lnSpc>
              <a:spcBef>
                <a:spcPct val="0"/>
              </a:spcBef>
            </a:pPr>
            <a:r>
              <a:rPr lang="en-US" sz="2500">
                <a:solidFill>
                  <a:srgbClr val="000000"/>
                </a:solidFill>
                <a:latin typeface="Open Sauce"/>
              </a:rPr>
              <a:t>Untuk memenuhi tugas diatas, saya menggunakan Data application_test yang mana berisi data pengajuan kredit. serta dapat terlihat kelancaran pembayaran pada var TARGET</a:t>
            </a:r>
          </a:p>
        </p:txBody>
      </p:sp>
      <p:sp>
        <p:nvSpPr>
          <p:cNvPr name="Freeform 13" id="13"/>
          <p:cNvSpPr/>
          <p:nvPr/>
        </p:nvSpPr>
        <p:spPr>
          <a:xfrm flipH="false" flipV="false" rot="0">
            <a:off x="14652987" y="8738935"/>
            <a:ext cx="1038729" cy="1038729"/>
          </a:xfrm>
          <a:custGeom>
            <a:avLst/>
            <a:gdLst/>
            <a:ahLst/>
            <a:cxnLst/>
            <a:rect r="r" b="b" t="t" l="l"/>
            <a:pathLst>
              <a:path h="1038729" w="1038729">
                <a:moveTo>
                  <a:pt x="0" y="0"/>
                </a:moveTo>
                <a:lnTo>
                  <a:pt x="1038729" y="0"/>
                </a:lnTo>
                <a:lnTo>
                  <a:pt x="1038729" y="1038730"/>
                </a:lnTo>
                <a:lnTo>
                  <a:pt x="0" y="1038730"/>
                </a:lnTo>
                <a:lnTo>
                  <a:pt x="0" y="0"/>
                </a:lnTo>
                <a:close/>
              </a:path>
            </a:pathLst>
          </a:custGeom>
          <a:blipFill>
            <a:blip r:embed="rId7"/>
            <a:stretch>
              <a:fillRect l="0" t="0" r="0" b="0"/>
            </a:stretch>
          </a:blipFill>
        </p:spPr>
      </p:sp>
      <p:sp>
        <p:nvSpPr>
          <p:cNvPr name="TextBox 14" id="14"/>
          <p:cNvSpPr txBox="true"/>
          <p:nvPr/>
        </p:nvSpPr>
        <p:spPr>
          <a:xfrm rot="0">
            <a:off x="15691716" y="9042400"/>
            <a:ext cx="12315790" cy="422275"/>
          </a:xfrm>
          <a:prstGeom prst="rect">
            <a:avLst/>
          </a:prstGeom>
        </p:spPr>
        <p:txBody>
          <a:bodyPr anchor="t" rtlCol="false" tIns="0" lIns="0" bIns="0" rIns="0">
            <a:spAutoFit/>
          </a:bodyPr>
          <a:lstStyle/>
          <a:p>
            <a:pPr algn="just" marL="0" indent="0" lvl="0">
              <a:lnSpc>
                <a:spcPts val="3500"/>
              </a:lnSpc>
              <a:spcBef>
                <a:spcPct val="0"/>
              </a:spcBef>
            </a:pPr>
            <a:r>
              <a:rPr lang="en-US" sz="2500" u="sng">
                <a:solidFill>
                  <a:srgbClr val="000000"/>
                </a:solidFill>
                <a:latin typeface="Open Sauce"/>
                <a:hlinkClick r:id="rId8" tooltip="https://github.com/wiicode101/MyPortofolio/tree/main/Rakamin/TA"/>
              </a:rPr>
              <a:t>Wiicode101</a:t>
            </a:r>
          </a:p>
        </p:txBody>
      </p:sp>
    </p:spTree>
  </p:cSld>
  <p:clrMapOvr>
    <a:masterClrMapping/>
  </p:clrMapOvr>
  <p:transition spd="fast">
    <p:circl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0">
            <a:off x="0" y="5556634"/>
            <a:ext cx="19027094" cy="4730366"/>
          </a:xfrm>
          <a:custGeom>
            <a:avLst/>
            <a:gdLst/>
            <a:ahLst/>
            <a:cxnLst/>
            <a:rect r="r" b="b" t="t" l="l"/>
            <a:pathLst>
              <a:path h="4730366" w="19027094">
                <a:moveTo>
                  <a:pt x="0" y="0"/>
                </a:moveTo>
                <a:lnTo>
                  <a:pt x="19027094" y="0"/>
                </a:lnTo>
                <a:lnTo>
                  <a:pt x="19027094" y="4730366"/>
                </a:lnTo>
                <a:lnTo>
                  <a:pt x="0" y="4730366"/>
                </a:lnTo>
                <a:lnTo>
                  <a:pt x="0" y="0"/>
                </a:lnTo>
                <a:close/>
              </a:path>
            </a:pathLst>
          </a:custGeom>
          <a:blipFill>
            <a:blip r:embed="rId2"/>
            <a:stretch>
              <a:fillRect l="0" t="-13980" r="0" b="-154258"/>
            </a:stretch>
          </a:blipFill>
        </p:spPr>
      </p:sp>
      <p:grpSp>
        <p:nvGrpSpPr>
          <p:cNvPr name="Group 3" id="3"/>
          <p:cNvGrpSpPr/>
          <p:nvPr/>
        </p:nvGrpSpPr>
        <p:grpSpPr>
          <a:xfrm rot="0">
            <a:off x="8026826" y="9166956"/>
            <a:ext cx="13354519" cy="1038729"/>
            <a:chOff x="0" y="0"/>
            <a:chExt cx="17806026" cy="1384972"/>
          </a:xfrm>
        </p:grpSpPr>
        <p:sp>
          <p:nvSpPr>
            <p:cNvPr name="Freeform 4" id="4"/>
            <p:cNvSpPr/>
            <p:nvPr/>
          </p:nvSpPr>
          <p:spPr>
            <a:xfrm flipH="false" flipV="false" rot="0">
              <a:off x="0" y="0"/>
              <a:ext cx="1384972" cy="1384972"/>
            </a:xfrm>
            <a:custGeom>
              <a:avLst/>
              <a:gdLst/>
              <a:ahLst/>
              <a:cxnLst/>
              <a:rect r="r" b="b" t="t" l="l"/>
              <a:pathLst>
                <a:path h="1384972" w="1384972">
                  <a:moveTo>
                    <a:pt x="0" y="0"/>
                  </a:moveTo>
                  <a:lnTo>
                    <a:pt x="1384972" y="0"/>
                  </a:lnTo>
                  <a:lnTo>
                    <a:pt x="1384972" y="1384972"/>
                  </a:lnTo>
                  <a:lnTo>
                    <a:pt x="0" y="1384972"/>
                  </a:lnTo>
                  <a:lnTo>
                    <a:pt x="0" y="0"/>
                  </a:lnTo>
                  <a:close/>
                </a:path>
              </a:pathLst>
            </a:custGeom>
            <a:blipFill>
              <a:blip r:embed="rId3"/>
              <a:stretch>
                <a:fillRect l="0" t="0" r="0" b="0"/>
              </a:stretch>
            </a:blipFill>
          </p:spPr>
        </p:sp>
        <p:sp>
          <p:nvSpPr>
            <p:cNvPr name="TextBox 5" id="5"/>
            <p:cNvSpPr txBox="true"/>
            <p:nvPr/>
          </p:nvSpPr>
          <p:spPr>
            <a:xfrm rot="0">
              <a:off x="1384972" y="420495"/>
              <a:ext cx="16421053" cy="547158"/>
            </a:xfrm>
            <a:prstGeom prst="rect">
              <a:avLst/>
            </a:prstGeom>
          </p:spPr>
          <p:txBody>
            <a:bodyPr anchor="t" rtlCol="false" tIns="0" lIns="0" bIns="0" rIns="0">
              <a:spAutoFit/>
            </a:bodyPr>
            <a:lstStyle/>
            <a:p>
              <a:pPr algn="just" marL="0" indent="0" lvl="0">
                <a:lnSpc>
                  <a:spcPts val="3500"/>
                </a:lnSpc>
                <a:spcBef>
                  <a:spcPct val="0"/>
                </a:spcBef>
              </a:pPr>
              <a:r>
                <a:rPr lang="en-US" sz="2500" u="sng">
                  <a:solidFill>
                    <a:srgbClr val="000000"/>
                  </a:solidFill>
                  <a:latin typeface="Open Sauce"/>
                  <a:hlinkClick r:id="rId4" tooltip="https://github.com/wiicode101/MyPortofolio/tree/main/Rakamin/TA"/>
                </a:rPr>
                <a:t>Wiicode101</a:t>
              </a:r>
            </a:p>
          </p:txBody>
        </p:sp>
      </p:grpSp>
      <p:sp>
        <p:nvSpPr>
          <p:cNvPr name="Freeform 6" id="6"/>
          <p:cNvSpPr/>
          <p:nvPr/>
        </p:nvSpPr>
        <p:spPr>
          <a:xfrm flipH="false" flipV="false" rot="0">
            <a:off x="569923" y="2487054"/>
            <a:ext cx="8099026" cy="4303363"/>
          </a:xfrm>
          <a:custGeom>
            <a:avLst/>
            <a:gdLst/>
            <a:ahLst/>
            <a:cxnLst/>
            <a:rect r="r" b="b" t="t" l="l"/>
            <a:pathLst>
              <a:path h="4303363" w="8099026">
                <a:moveTo>
                  <a:pt x="0" y="0"/>
                </a:moveTo>
                <a:lnTo>
                  <a:pt x="8099026" y="0"/>
                </a:lnTo>
                <a:lnTo>
                  <a:pt x="8099026" y="4303364"/>
                </a:lnTo>
                <a:lnTo>
                  <a:pt x="0" y="4303364"/>
                </a:lnTo>
                <a:lnTo>
                  <a:pt x="0" y="0"/>
                </a:lnTo>
                <a:close/>
              </a:path>
            </a:pathLst>
          </a:custGeom>
          <a:blipFill>
            <a:blip r:embed="rId5"/>
            <a:stretch>
              <a:fillRect l="0" t="0" r="0" b="0"/>
            </a:stretch>
          </a:blipFill>
        </p:spPr>
      </p:sp>
      <p:sp>
        <p:nvSpPr>
          <p:cNvPr name="Freeform 7" id="7"/>
          <p:cNvSpPr/>
          <p:nvPr/>
        </p:nvSpPr>
        <p:spPr>
          <a:xfrm flipH="false" flipV="false" rot="0">
            <a:off x="0" y="6397271"/>
            <a:ext cx="994189" cy="1016364"/>
          </a:xfrm>
          <a:custGeom>
            <a:avLst/>
            <a:gdLst/>
            <a:ahLst/>
            <a:cxnLst/>
            <a:rect r="r" b="b" t="t" l="l"/>
            <a:pathLst>
              <a:path h="1016364" w="994189">
                <a:moveTo>
                  <a:pt x="0" y="0"/>
                </a:moveTo>
                <a:lnTo>
                  <a:pt x="994189" y="0"/>
                </a:lnTo>
                <a:lnTo>
                  <a:pt x="994189" y="1016364"/>
                </a:lnTo>
                <a:lnTo>
                  <a:pt x="0" y="10163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6766" y="1905997"/>
            <a:ext cx="1126314" cy="1126314"/>
            <a:chOff x="0" y="0"/>
            <a:chExt cx="1501752" cy="1501752"/>
          </a:xfrm>
        </p:grpSpPr>
        <p:grpSp>
          <p:nvGrpSpPr>
            <p:cNvPr name="Group 9" id="9"/>
            <p:cNvGrpSpPr/>
            <p:nvPr/>
          </p:nvGrpSpPr>
          <p:grpSpPr>
            <a:xfrm rot="0">
              <a:off x="0" y="0"/>
              <a:ext cx="1501752" cy="150175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30F"/>
              </a:solidFill>
              <a:ln w="200025" cap="sq">
                <a:solidFill>
                  <a:srgbClr val="D34A24"/>
                </a:solidFill>
                <a:prstDash val="solid"/>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500"/>
                  </a:lnSpc>
                </a:pPr>
              </a:p>
            </p:txBody>
          </p:sp>
        </p:grpSp>
        <p:sp>
          <p:nvSpPr>
            <p:cNvPr name="Freeform 12" id="12"/>
            <p:cNvSpPr/>
            <p:nvPr/>
          </p:nvSpPr>
          <p:spPr>
            <a:xfrm flipH="false" flipV="false" rot="0">
              <a:off x="509717" y="359142"/>
              <a:ext cx="482318" cy="753622"/>
            </a:xfrm>
            <a:custGeom>
              <a:avLst/>
              <a:gdLst/>
              <a:ahLst/>
              <a:cxnLst/>
              <a:rect r="r" b="b" t="t" l="l"/>
              <a:pathLst>
                <a:path h="753622" w="482318">
                  <a:moveTo>
                    <a:pt x="0" y="0"/>
                  </a:moveTo>
                  <a:lnTo>
                    <a:pt x="482318" y="0"/>
                  </a:lnTo>
                  <a:lnTo>
                    <a:pt x="482318" y="753622"/>
                  </a:lnTo>
                  <a:lnTo>
                    <a:pt x="0" y="7536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3" id="13"/>
          <p:cNvSpPr/>
          <p:nvPr/>
        </p:nvSpPr>
        <p:spPr>
          <a:xfrm flipH="false" flipV="false" rot="0">
            <a:off x="8877389" y="2581343"/>
            <a:ext cx="9178620" cy="4324110"/>
          </a:xfrm>
          <a:custGeom>
            <a:avLst/>
            <a:gdLst/>
            <a:ahLst/>
            <a:cxnLst/>
            <a:rect r="r" b="b" t="t" l="l"/>
            <a:pathLst>
              <a:path h="4324110" w="9178620">
                <a:moveTo>
                  <a:pt x="0" y="0"/>
                </a:moveTo>
                <a:lnTo>
                  <a:pt x="9178620" y="0"/>
                </a:lnTo>
                <a:lnTo>
                  <a:pt x="9178620" y="4324110"/>
                </a:lnTo>
                <a:lnTo>
                  <a:pt x="0" y="4324110"/>
                </a:lnTo>
                <a:lnTo>
                  <a:pt x="0" y="0"/>
                </a:lnTo>
                <a:close/>
              </a:path>
            </a:pathLst>
          </a:custGeom>
          <a:blipFill>
            <a:blip r:embed="rId10"/>
            <a:stretch>
              <a:fillRect l="0" t="0" r="0" b="0"/>
            </a:stretch>
          </a:blipFill>
        </p:spPr>
      </p:sp>
      <p:sp>
        <p:nvSpPr>
          <p:cNvPr name="Freeform 14" id="14"/>
          <p:cNvSpPr/>
          <p:nvPr/>
        </p:nvSpPr>
        <p:spPr>
          <a:xfrm flipH="false" flipV="false" rot="0">
            <a:off x="17558915" y="6397271"/>
            <a:ext cx="994189" cy="1016364"/>
          </a:xfrm>
          <a:custGeom>
            <a:avLst/>
            <a:gdLst/>
            <a:ahLst/>
            <a:cxnLst/>
            <a:rect r="r" b="b" t="t" l="l"/>
            <a:pathLst>
              <a:path h="1016364" w="994189">
                <a:moveTo>
                  <a:pt x="0" y="0"/>
                </a:moveTo>
                <a:lnTo>
                  <a:pt x="994189" y="0"/>
                </a:lnTo>
                <a:lnTo>
                  <a:pt x="994189" y="1016364"/>
                </a:lnTo>
                <a:lnTo>
                  <a:pt x="0" y="10163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5" id="15"/>
          <p:cNvGrpSpPr/>
          <p:nvPr/>
        </p:nvGrpSpPr>
        <p:grpSpPr>
          <a:xfrm rot="0">
            <a:off x="16696143" y="1790700"/>
            <a:ext cx="1126314" cy="1126314"/>
            <a:chOff x="0" y="0"/>
            <a:chExt cx="1501752" cy="1501752"/>
          </a:xfrm>
        </p:grpSpPr>
        <p:grpSp>
          <p:nvGrpSpPr>
            <p:cNvPr name="Group 16" id="16"/>
            <p:cNvGrpSpPr/>
            <p:nvPr/>
          </p:nvGrpSpPr>
          <p:grpSpPr>
            <a:xfrm rot="0">
              <a:off x="0" y="0"/>
              <a:ext cx="1501752" cy="150175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30F"/>
              </a:solidFill>
              <a:ln w="200025" cap="sq">
                <a:solidFill>
                  <a:srgbClr val="3C7F72"/>
                </a:solidFill>
                <a:prstDash val="solid"/>
                <a:miter/>
              </a:ln>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500"/>
                  </a:lnSpc>
                </a:pPr>
              </a:p>
            </p:txBody>
          </p:sp>
        </p:grpSp>
        <p:sp>
          <p:nvSpPr>
            <p:cNvPr name="Freeform 19" id="19"/>
            <p:cNvSpPr/>
            <p:nvPr/>
          </p:nvSpPr>
          <p:spPr>
            <a:xfrm flipH="false" flipV="false" rot="0">
              <a:off x="466768" y="359142"/>
              <a:ext cx="568216" cy="742325"/>
            </a:xfrm>
            <a:custGeom>
              <a:avLst/>
              <a:gdLst/>
              <a:ahLst/>
              <a:cxnLst/>
              <a:rect r="r" b="b" t="t" l="l"/>
              <a:pathLst>
                <a:path h="742325" w="568216">
                  <a:moveTo>
                    <a:pt x="0" y="0"/>
                  </a:moveTo>
                  <a:lnTo>
                    <a:pt x="568216" y="0"/>
                  </a:lnTo>
                  <a:lnTo>
                    <a:pt x="568216" y="742325"/>
                  </a:lnTo>
                  <a:lnTo>
                    <a:pt x="0" y="74232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sp>
        <p:nvSpPr>
          <p:cNvPr name="TextBox 20" id="20"/>
          <p:cNvSpPr txBox="true"/>
          <p:nvPr/>
        </p:nvSpPr>
        <p:spPr>
          <a:xfrm rot="0">
            <a:off x="4980764" y="361950"/>
            <a:ext cx="7932999" cy="1428750"/>
          </a:xfrm>
          <a:prstGeom prst="rect">
            <a:avLst/>
          </a:prstGeom>
        </p:spPr>
        <p:txBody>
          <a:bodyPr anchor="t" rtlCol="false" tIns="0" lIns="0" bIns="0" rIns="0">
            <a:spAutoFit/>
          </a:bodyPr>
          <a:lstStyle/>
          <a:p>
            <a:pPr algn="l" marL="0" indent="0" lvl="0">
              <a:lnSpc>
                <a:spcPts val="11279"/>
              </a:lnSpc>
              <a:spcBef>
                <a:spcPct val="0"/>
              </a:spcBef>
            </a:pPr>
            <a:r>
              <a:rPr lang="en-US" sz="9399">
                <a:solidFill>
                  <a:srgbClr val="D34A24"/>
                </a:solidFill>
                <a:latin typeface="Roca One"/>
              </a:rPr>
              <a:t>TOP INSIGHT</a:t>
            </a:r>
          </a:p>
        </p:txBody>
      </p:sp>
      <p:sp>
        <p:nvSpPr>
          <p:cNvPr name="TextBox 21" id="21"/>
          <p:cNvSpPr txBox="true"/>
          <p:nvPr/>
        </p:nvSpPr>
        <p:spPr>
          <a:xfrm rot="0">
            <a:off x="1028700" y="6857093"/>
            <a:ext cx="7595369" cy="2613025"/>
          </a:xfrm>
          <a:prstGeom prst="rect">
            <a:avLst/>
          </a:prstGeom>
        </p:spPr>
        <p:txBody>
          <a:bodyPr anchor="t" rtlCol="false" tIns="0" lIns="0" bIns="0" rIns="0">
            <a:spAutoFit/>
          </a:bodyPr>
          <a:lstStyle/>
          <a:p>
            <a:pPr algn="just" marL="0" indent="0" lvl="0">
              <a:lnSpc>
                <a:spcPts val="3500"/>
              </a:lnSpc>
              <a:spcBef>
                <a:spcPct val="0"/>
              </a:spcBef>
            </a:pPr>
            <a:r>
              <a:rPr lang="en-US" sz="2500">
                <a:solidFill>
                  <a:srgbClr val="000000"/>
                </a:solidFill>
                <a:latin typeface="Open Sauce"/>
              </a:rPr>
              <a:t>Terlihat bahwa </a:t>
            </a:r>
            <a:r>
              <a:rPr lang="en-US" sz="2500">
                <a:solidFill>
                  <a:srgbClr val="000000"/>
                </a:solidFill>
                <a:latin typeface="Open Sauce Bold"/>
              </a:rPr>
              <a:t>sebagian besar pinjaman </a:t>
            </a:r>
            <a:r>
              <a:rPr lang="en-US" sz="2500">
                <a:solidFill>
                  <a:srgbClr val="000000"/>
                </a:solidFill>
                <a:latin typeface="Open Sauce"/>
              </a:rPr>
              <a:t>dilakukan oleh </a:t>
            </a:r>
            <a:r>
              <a:rPr lang="en-US" sz="2500">
                <a:solidFill>
                  <a:srgbClr val="000000"/>
                </a:solidFill>
                <a:latin typeface="Open Sauce Bold"/>
              </a:rPr>
              <a:t>wanita </a:t>
            </a:r>
            <a:r>
              <a:rPr lang="en-US" sz="2500">
                <a:solidFill>
                  <a:srgbClr val="000000"/>
                </a:solidFill>
                <a:latin typeface="Open Sauce"/>
              </a:rPr>
              <a:t>yang mana hampir </a:t>
            </a:r>
            <a:r>
              <a:rPr lang="en-US" sz="2500">
                <a:solidFill>
                  <a:srgbClr val="000000"/>
                </a:solidFill>
                <a:latin typeface="Open Sauce Bold"/>
              </a:rPr>
              <a:t>2x lebih besar </a:t>
            </a:r>
            <a:r>
              <a:rPr lang="en-US" sz="2500">
                <a:solidFill>
                  <a:srgbClr val="000000"/>
                </a:solidFill>
                <a:latin typeface="Open Sauce"/>
              </a:rPr>
              <a:t>dibandingkan </a:t>
            </a:r>
            <a:r>
              <a:rPr lang="en-US" sz="2500">
                <a:solidFill>
                  <a:srgbClr val="000000"/>
                </a:solidFill>
                <a:latin typeface="Open Sauce Bold"/>
              </a:rPr>
              <a:t>laki-laki</a:t>
            </a:r>
            <a:r>
              <a:rPr lang="en-US" sz="2500">
                <a:solidFill>
                  <a:srgbClr val="000000"/>
                </a:solidFill>
                <a:latin typeface="Open Sauce"/>
              </a:rPr>
              <a:t>, disamping itu persentase </a:t>
            </a:r>
            <a:r>
              <a:rPr lang="en-US" sz="2500">
                <a:solidFill>
                  <a:srgbClr val="000000"/>
                </a:solidFill>
                <a:latin typeface="Open Sauce Bold"/>
              </a:rPr>
              <a:t>gagal bayar/kredit macet lebih banyak dilakukan oleh client wanita </a:t>
            </a:r>
            <a:r>
              <a:rPr lang="en-US" sz="2500">
                <a:solidFill>
                  <a:srgbClr val="000000"/>
                </a:solidFill>
                <a:latin typeface="Open Sauce"/>
              </a:rPr>
              <a:t>jika dilihat dari frekuensinya</a:t>
            </a:r>
          </a:p>
        </p:txBody>
      </p:sp>
      <p:sp>
        <p:nvSpPr>
          <p:cNvPr name="TextBox 22" id="22"/>
          <p:cNvSpPr txBox="true"/>
          <p:nvPr/>
        </p:nvSpPr>
        <p:spPr>
          <a:xfrm rot="0">
            <a:off x="8918688" y="6857828"/>
            <a:ext cx="8678457" cy="3051175"/>
          </a:xfrm>
          <a:prstGeom prst="rect">
            <a:avLst/>
          </a:prstGeom>
        </p:spPr>
        <p:txBody>
          <a:bodyPr anchor="t" rtlCol="false" tIns="0" lIns="0" bIns="0" rIns="0">
            <a:spAutoFit/>
          </a:bodyPr>
          <a:lstStyle/>
          <a:p>
            <a:pPr algn="just">
              <a:lnSpc>
                <a:spcPts val="3500"/>
              </a:lnSpc>
            </a:pPr>
            <a:r>
              <a:rPr lang="en-US" sz="2500">
                <a:solidFill>
                  <a:srgbClr val="000000"/>
                </a:solidFill>
                <a:latin typeface="Open Sauce"/>
              </a:rPr>
              <a:t>Sebagian besar klien yang mengajukan pinjaman </a:t>
            </a:r>
            <a:r>
              <a:rPr lang="en-US" sz="2500">
                <a:solidFill>
                  <a:srgbClr val="000000"/>
                </a:solidFill>
                <a:latin typeface="Open Sauce Bold"/>
              </a:rPr>
              <a:t>tidak memiliki anak, Semangkin banyak anak </a:t>
            </a:r>
            <a:r>
              <a:rPr lang="en-US" sz="2500">
                <a:solidFill>
                  <a:srgbClr val="000000"/>
                </a:solidFill>
                <a:latin typeface="Open Sauce"/>
              </a:rPr>
              <a:t>memiliki </a:t>
            </a:r>
            <a:r>
              <a:rPr lang="en-US" sz="2500">
                <a:solidFill>
                  <a:srgbClr val="000000"/>
                </a:solidFill>
                <a:latin typeface="Open Sauce Bold"/>
              </a:rPr>
              <a:t>potensi gagal bayar yang semangkin besar</a:t>
            </a:r>
            <a:r>
              <a:rPr lang="en-US" sz="2500">
                <a:solidFill>
                  <a:srgbClr val="000000"/>
                </a:solidFill>
                <a:latin typeface="Open Sauce"/>
              </a:rPr>
              <a:t>, dari grafik bahkan klien yang </a:t>
            </a:r>
            <a:r>
              <a:rPr lang="en-US" sz="2500">
                <a:solidFill>
                  <a:srgbClr val="000000"/>
                </a:solidFill>
                <a:latin typeface="Open Sauce Bold"/>
              </a:rPr>
              <a:t>memiliki 9 atau 11 anak</a:t>
            </a:r>
            <a:r>
              <a:rPr lang="en-US" sz="2500">
                <a:solidFill>
                  <a:srgbClr val="000000"/>
                </a:solidFill>
                <a:latin typeface="Open Sauce"/>
              </a:rPr>
              <a:t>, persentase pinjaman yang </a:t>
            </a:r>
            <a:r>
              <a:rPr lang="en-US" sz="2500">
                <a:solidFill>
                  <a:srgbClr val="000000"/>
                </a:solidFill>
                <a:latin typeface="Open Sauce Bold"/>
              </a:rPr>
              <a:t>tidak dilunasi adalah 100%.</a:t>
            </a:r>
          </a:p>
          <a:p>
            <a:pPr algn="just">
              <a:lnSpc>
                <a:spcPts val="3500"/>
              </a:lnSpc>
            </a:pPr>
          </a:p>
          <a:p>
            <a:pPr algn="just" marL="0" indent="0" lvl="0">
              <a:lnSpc>
                <a:spcPts val="3500"/>
              </a:lnSpc>
              <a:spcBef>
                <a:spcPct val="0"/>
              </a:spcBef>
            </a:pPr>
          </a:p>
        </p:txBody>
      </p:sp>
    </p:spTree>
  </p:cSld>
  <p:clrMapOvr>
    <a:masterClrMapping/>
  </p:clrMapOvr>
  <p:transition spd="fast">
    <p:circl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0">
            <a:off x="-552628" y="-259189"/>
            <a:ext cx="19027094" cy="2985381"/>
          </a:xfrm>
          <a:custGeom>
            <a:avLst/>
            <a:gdLst/>
            <a:ahLst/>
            <a:cxnLst/>
            <a:rect r="r" b="b" t="t" l="l"/>
            <a:pathLst>
              <a:path h="2985381" w="19027094">
                <a:moveTo>
                  <a:pt x="0" y="0"/>
                </a:moveTo>
                <a:lnTo>
                  <a:pt x="19027093" y="0"/>
                </a:lnTo>
                <a:lnTo>
                  <a:pt x="19027093" y="2985381"/>
                </a:lnTo>
                <a:lnTo>
                  <a:pt x="0" y="2985381"/>
                </a:lnTo>
                <a:lnTo>
                  <a:pt x="0" y="0"/>
                </a:lnTo>
                <a:close/>
              </a:path>
            </a:pathLst>
          </a:custGeom>
          <a:blipFill>
            <a:blip r:embed="rId2"/>
            <a:stretch>
              <a:fillRect l="0" t="-22152" r="0" b="-302875"/>
            </a:stretch>
          </a:blipFill>
        </p:spPr>
      </p:sp>
      <p:sp>
        <p:nvSpPr>
          <p:cNvPr name="AutoShape 3" id="3"/>
          <p:cNvSpPr/>
          <p:nvPr/>
        </p:nvSpPr>
        <p:spPr>
          <a:xfrm rot="0">
            <a:off x="-407073" y="2573792"/>
            <a:ext cx="19102145" cy="0"/>
          </a:xfrm>
          <a:prstGeom prst="line">
            <a:avLst/>
          </a:prstGeom>
          <a:ln cap="flat" w="38100">
            <a:solidFill>
              <a:srgbClr val="3C7F72"/>
            </a:solidFill>
            <a:prstDash val="solid"/>
            <a:headEnd type="none" len="sm" w="sm"/>
            <a:tailEnd type="none" len="sm" w="sm"/>
          </a:ln>
        </p:spPr>
      </p:sp>
      <p:sp>
        <p:nvSpPr>
          <p:cNvPr name="AutoShape 4" id="4"/>
          <p:cNvSpPr/>
          <p:nvPr/>
        </p:nvSpPr>
        <p:spPr>
          <a:xfrm rot="0">
            <a:off x="-254673" y="2726192"/>
            <a:ext cx="19102145" cy="0"/>
          </a:xfrm>
          <a:prstGeom prst="line">
            <a:avLst/>
          </a:prstGeom>
          <a:ln cap="flat" w="38100">
            <a:solidFill>
              <a:srgbClr val="3C7F72"/>
            </a:solidFill>
            <a:prstDash val="solid"/>
            <a:headEnd type="none" len="sm" w="sm"/>
            <a:tailEnd type="none" len="sm" w="sm"/>
          </a:ln>
        </p:spPr>
      </p:sp>
      <p:sp>
        <p:nvSpPr>
          <p:cNvPr name="TextBox 5" id="5"/>
          <p:cNvSpPr txBox="true"/>
          <p:nvPr/>
        </p:nvSpPr>
        <p:spPr>
          <a:xfrm rot="0">
            <a:off x="171269" y="1028700"/>
            <a:ext cx="7268596" cy="1428750"/>
          </a:xfrm>
          <a:prstGeom prst="rect">
            <a:avLst/>
          </a:prstGeom>
        </p:spPr>
        <p:txBody>
          <a:bodyPr anchor="t" rtlCol="false" tIns="0" lIns="0" bIns="0" rIns="0">
            <a:spAutoFit/>
          </a:bodyPr>
          <a:lstStyle/>
          <a:p>
            <a:pPr algn="r" marL="0" indent="0" lvl="0">
              <a:lnSpc>
                <a:spcPts val="11279"/>
              </a:lnSpc>
              <a:spcBef>
                <a:spcPct val="0"/>
              </a:spcBef>
            </a:pPr>
            <a:r>
              <a:rPr lang="en-US" sz="9399">
                <a:solidFill>
                  <a:srgbClr val="D34A24"/>
                </a:solidFill>
                <a:latin typeface="Roca One Bold"/>
              </a:rPr>
              <a:t>Pre-</a:t>
            </a:r>
          </a:p>
        </p:txBody>
      </p:sp>
      <p:sp>
        <p:nvSpPr>
          <p:cNvPr name="TextBox 6" id="6"/>
          <p:cNvSpPr txBox="true"/>
          <p:nvPr/>
        </p:nvSpPr>
        <p:spPr>
          <a:xfrm rot="0">
            <a:off x="7439865" y="1030742"/>
            <a:ext cx="6852524" cy="1428750"/>
          </a:xfrm>
          <a:prstGeom prst="rect">
            <a:avLst/>
          </a:prstGeom>
        </p:spPr>
        <p:txBody>
          <a:bodyPr anchor="t" rtlCol="false" tIns="0" lIns="0" bIns="0" rIns="0">
            <a:spAutoFit/>
          </a:bodyPr>
          <a:lstStyle/>
          <a:p>
            <a:pPr algn="just" marL="0" indent="0" lvl="0">
              <a:lnSpc>
                <a:spcPts val="11279"/>
              </a:lnSpc>
              <a:spcBef>
                <a:spcPct val="0"/>
              </a:spcBef>
            </a:pPr>
            <a:r>
              <a:rPr lang="en-US" sz="9399">
                <a:solidFill>
                  <a:srgbClr val="3C7F72"/>
                </a:solidFill>
                <a:latin typeface="Roca One"/>
              </a:rPr>
              <a:t>processing</a:t>
            </a:r>
          </a:p>
        </p:txBody>
      </p:sp>
      <p:grpSp>
        <p:nvGrpSpPr>
          <p:cNvPr name="Group 7" id="7"/>
          <p:cNvGrpSpPr/>
          <p:nvPr/>
        </p:nvGrpSpPr>
        <p:grpSpPr>
          <a:xfrm rot="0">
            <a:off x="2954268" y="4734560"/>
            <a:ext cx="12379463" cy="1240473"/>
            <a:chOff x="0" y="0"/>
            <a:chExt cx="3260435" cy="326709"/>
          </a:xfrm>
        </p:grpSpPr>
        <p:sp>
          <p:nvSpPr>
            <p:cNvPr name="Freeform 8" id="8"/>
            <p:cNvSpPr/>
            <p:nvPr/>
          </p:nvSpPr>
          <p:spPr>
            <a:xfrm flipH="false" flipV="false" rot="0">
              <a:off x="0" y="0"/>
              <a:ext cx="3260435" cy="326709"/>
            </a:xfrm>
            <a:custGeom>
              <a:avLst/>
              <a:gdLst/>
              <a:ahLst/>
              <a:cxnLst/>
              <a:rect r="r" b="b" t="t" l="l"/>
              <a:pathLst>
                <a:path h="326709" w="3260435">
                  <a:moveTo>
                    <a:pt x="31895" y="0"/>
                  </a:moveTo>
                  <a:lnTo>
                    <a:pt x="3228540" y="0"/>
                  </a:lnTo>
                  <a:cubicBezTo>
                    <a:pt x="3246155" y="0"/>
                    <a:pt x="3260435" y="14280"/>
                    <a:pt x="3260435" y="31895"/>
                  </a:cubicBezTo>
                  <a:lnTo>
                    <a:pt x="3260435" y="294814"/>
                  </a:lnTo>
                  <a:cubicBezTo>
                    <a:pt x="3260435" y="303273"/>
                    <a:pt x="3257074" y="311386"/>
                    <a:pt x="3251093" y="317367"/>
                  </a:cubicBezTo>
                  <a:cubicBezTo>
                    <a:pt x="3245112" y="323349"/>
                    <a:pt x="3236999" y="326709"/>
                    <a:pt x="3228540" y="326709"/>
                  </a:cubicBezTo>
                  <a:lnTo>
                    <a:pt x="31895" y="326709"/>
                  </a:lnTo>
                  <a:cubicBezTo>
                    <a:pt x="14280" y="326709"/>
                    <a:pt x="0" y="312429"/>
                    <a:pt x="0" y="294814"/>
                  </a:cubicBezTo>
                  <a:lnTo>
                    <a:pt x="0" y="31895"/>
                  </a:lnTo>
                  <a:cubicBezTo>
                    <a:pt x="0" y="23436"/>
                    <a:pt x="3360" y="15323"/>
                    <a:pt x="9342" y="9342"/>
                  </a:cubicBezTo>
                  <a:cubicBezTo>
                    <a:pt x="15323" y="3360"/>
                    <a:pt x="23436" y="0"/>
                    <a:pt x="31895" y="0"/>
                  </a:cubicBezTo>
                  <a:close/>
                </a:path>
              </a:pathLst>
            </a:custGeom>
            <a:solidFill>
              <a:srgbClr val="FFFFFF"/>
            </a:solidFill>
            <a:ln w="133350" cap="rnd">
              <a:solidFill>
                <a:srgbClr val="D34A24"/>
              </a:solidFill>
              <a:prstDash val="solid"/>
              <a:round/>
            </a:ln>
          </p:spPr>
        </p:sp>
        <p:sp>
          <p:nvSpPr>
            <p:cNvPr name="TextBox 9" id="9"/>
            <p:cNvSpPr txBox="true"/>
            <p:nvPr/>
          </p:nvSpPr>
          <p:spPr>
            <a:xfrm>
              <a:off x="0" y="-47625"/>
              <a:ext cx="3260435" cy="374334"/>
            </a:xfrm>
            <a:prstGeom prst="rect">
              <a:avLst/>
            </a:prstGeom>
          </p:spPr>
          <p:txBody>
            <a:bodyPr anchor="ctr" rtlCol="false" tIns="50800" lIns="50800" bIns="50800" rIns="50800"/>
            <a:lstStyle/>
            <a:p>
              <a:pPr algn="ctr">
                <a:lnSpc>
                  <a:spcPts val="3500"/>
                </a:lnSpc>
              </a:pPr>
              <a:r>
                <a:rPr lang="en-US" sz="2500">
                  <a:solidFill>
                    <a:srgbClr val="000000"/>
                  </a:solidFill>
                  <a:latin typeface="Open Sauce"/>
                </a:rPr>
                <a:t>Data Cleaning</a:t>
              </a:r>
            </a:p>
            <a:p>
              <a:pPr algn="ctr" marL="0" indent="0" lvl="0">
                <a:lnSpc>
                  <a:spcPts val="3500"/>
                </a:lnSpc>
                <a:spcBef>
                  <a:spcPct val="0"/>
                </a:spcBef>
              </a:pPr>
              <a:r>
                <a:rPr lang="en-US" sz="2500">
                  <a:solidFill>
                    <a:srgbClr val="000000"/>
                  </a:solidFill>
                  <a:latin typeface="Open Sauce"/>
                </a:rPr>
                <a:t>(Missing Value - Column Dropping - Feature Engineering - Save Clean Data)</a:t>
              </a:r>
            </a:p>
          </p:txBody>
        </p:sp>
      </p:grpSp>
      <p:grpSp>
        <p:nvGrpSpPr>
          <p:cNvPr name="Group 10" id="10"/>
          <p:cNvGrpSpPr/>
          <p:nvPr/>
        </p:nvGrpSpPr>
        <p:grpSpPr>
          <a:xfrm rot="0">
            <a:off x="2954268" y="3483677"/>
            <a:ext cx="12379463" cy="946083"/>
            <a:chOff x="0" y="0"/>
            <a:chExt cx="3260435" cy="249174"/>
          </a:xfrm>
        </p:grpSpPr>
        <p:sp>
          <p:nvSpPr>
            <p:cNvPr name="Freeform 11" id="11"/>
            <p:cNvSpPr/>
            <p:nvPr/>
          </p:nvSpPr>
          <p:spPr>
            <a:xfrm flipH="false" flipV="false" rot="0">
              <a:off x="0" y="0"/>
              <a:ext cx="3260435" cy="249174"/>
            </a:xfrm>
            <a:custGeom>
              <a:avLst/>
              <a:gdLst/>
              <a:ahLst/>
              <a:cxnLst/>
              <a:rect r="r" b="b" t="t" l="l"/>
              <a:pathLst>
                <a:path h="249174" w="3260435">
                  <a:moveTo>
                    <a:pt x="31895" y="0"/>
                  </a:moveTo>
                  <a:lnTo>
                    <a:pt x="3228540" y="0"/>
                  </a:lnTo>
                  <a:cubicBezTo>
                    <a:pt x="3246155" y="0"/>
                    <a:pt x="3260435" y="14280"/>
                    <a:pt x="3260435" y="31895"/>
                  </a:cubicBezTo>
                  <a:lnTo>
                    <a:pt x="3260435" y="217280"/>
                  </a:lnTo>
                  <a:cubicBezTo>
                    <a:pt x="3260435" y="225739"/>
                    <a:pt x="3257074" y="233851"/>
                    <a:pt x="3251093" y="239832"/>
                  </a:cubicBezTo>
                  <a:cubicBezTo>
                    <a:pt x="3245112" y="245814"/>
                    <a:pt x="3236999" y="249174"/>
                    <a:pt x="3228540" y="249174"/>
                  </a:cubicBezTo>
                  <a:lnTo>
                    <a:pt x="31895" y="249174"/>
                  </a:lnTo>
                  <a:cubicBezTo>
                    <a:pt x="23436" y="249174"/>
                    <a:pt x="15323" y="245814"/>
                    <a:pt x="9342" y="239832"/>
                  </a:cubicBezTo>
                  <a:cubicBezTo>
                    <a:pt x="3360" y="233851"/>
                    <a:pt x="0" y="225739"/>
                    <a:pt x="0" y="217280"/>
                  </a:cubicBezTo>
                  <a:lnTo>
                    <a:pt x="0" y="31895"/>
                  </a:lnTo>
                  <a:cubicBezTo>
                    <a:pt x="0" y="23436"/>
                    <a:pt x="3360" y="15323"/>
                    <a:pt x="9342" y="9342"/>
                  </a:cubicBezTo>
                  <a:cubicBezTo>
                    <a:pt x="15323" y="3360"/>
                    <a:pt x="23436" y="0"/>
                    <a:pt x="31895" y="0"/>
                  </a:cubicBezTo>
                  <a:close/>
                </a:path>
              </a:pathLst>
            </a:custGeom>
            <a:solidFill>
              <a:srgbClr val="FFFFFF"/>
            </a:solidFill>
            <a:ln w="133350" cap="rnd">
              <a:solidFill>
                <a:srgbClr val="D34A24"/>
              </a:solidFill>
              <a:prstDash val="solid"/>
              <a:round/>
            </a:ln>
          </p:spPr>
        </p:sp>
        <p:sp>
          <p:nvSpPr>
            <p:cNvPr name="TextBox 12" id="12"/>
            <p:cNvSpPr txBox="true"/>
            <p:nvPr/>
          </p:nvSpPr>
          <p:spPr>
            <a:xfrm>
              <a:off x="0" y="-47625"/>
              <a:ext cx="3260435" cy="296799"/>
            </a:xfrm>
            <a:prstGeom prst="rect">
              <a:avLst/>
            </a:prstGeom>
          </p:spPr>
          <p:txBody>
            <a:bodyPr anchor="ctr" rtlCol="false" tIns="50800" lIns="50800" bIns="50800" rIns="50800"/>
            <a:lstStyle/>
            <a:p>
              <a:pPr algn="ctr" marL="0" indent="0" lvl="0">
                <a:lnSpc>
                  <a:spcPts val="3500"/>
                </a:lnSpc>
                <a:spcBef>
                  <a:spcPct val="0"/>
                </a:spcBef>
              </a:pPr>
              <a:r>
                <a:rPr lang="en-US" sz="2500">
                  <a:solidFill>
                    <a:srgbClr val="000000"/>
                  </a:solidFill>
                  <a:latin typeface="Open Sauce"/>
                </a:rPr>
                <a:t>Import Library</a:t>
              </a:r>
            </a:p>
          </p:txBody>
        </p:sp>
      </p:grpSp>
      <p:grpSp>
        <p:nvGrpSpPr>
          <p:cNvPr name="Group 13" id="13"/>
          <p:cNvGrpSpPr/>
          <p:nvPr/>
        </p:nvGrpSpPr>
        <p:grpSpPr>
          <a:xfrm rot="0">
            <a:off x="2954268" y="6241732"/>
            <a:ext cx="12379463" cy="802323"/>
            <a:chOff x="0" y="0"/>
            <a:chExt cx="3260435" cy="211311"/>
          </a:xfrm>
        </p:grpSpPr>
        <p:sp>
          <p:nvSpPr>
            <p:cNvPr name="Freeform 14" id="14"/>
            <p:cNvSpPr/>
            <p:nvPr/>
          </p:nvSpPr>
          <p:spPr>
            <a:xfrm flipH="false" flipV="false" rot="0">
              <a:off x="0" y="0"/>
              <a:ext cx="3260435" cy="211311"/>
            </a:xfrm>
            <a:custGeom>
              <a:avLst/>
              <a:gdLst/>
              <a:ahLst/>
              <a:cxnLst/>
              <a:rect r="r" b="b" t="t" l="l"/>
              <a:pathLst>
                <a:path h="211311" w="3260435">
                  <a:moveTo>
                    <a:pt x="31895" y="0"/>
                  </a:moveTo>
                  <a:lnTo>
                    <a:pt x="3228540" y="0"/>
                  </a:lnTo>
                  <a:cubicBezTo>
                    <a:pt x="3246155" y="0"/>
                    <a:pt x="3260435" y="14280"/>
                    <a:pt x="3260435" y="31895"/>
                  </a:cubicBezTo>
                  <a:lnTo>
                    <a:pt x="3260435" y="179417"/>
                  </a:lnTo>
                  <a:cubicBezTo>
                    <a:pt x="3260435" y="187876"/>
                    <a:pt x="3257074" y="195988"/>
                    <a:pt x="3251093" y="201970"/>
                  </a:cubicBezTo>
                  <a:cubicBezTo>
                    <a:pt x="3245112" y="207951"/>
                    <a:pt x="3236999" y="211311"/>
                    <a:pt x="3228540" y="211311"/>
                  </a:cubicBezTo>
                  <a:lnTo>
                    <a:pt x="31895" y="211311"/>
                  </a:lnTo>
                  <a:cubicBezTo>
                    <a:pt x="14280" y="211311"/>
                    <a:pt x="0" y="197032"/>
                    <a:pt x="0" y="179417"/>
                  </a:cubicBezTo>
                  <a:lnTo>
                    <a:pt x="0" y="31895"/>
                  </a:lnTo>
                  <a:cubicBezTo>
                    <a:pt x="0" y="23436"/>
                    <a:pt x="3360" y="15323"/>
                    <a:pt x="9342" y="9342"/>
                  </a:cubicBezTo>
                  <a:cubicBezTo>
                    <a:pt x="15323" y="3360"/>
                    <a:pt x="23436" y="0"/>
                    <a:pt x="31895" y="0"/>
                  </a:cubicBezTo>
                  <a:close/>
                </a:path>
              </a:pathLst>
            </a:custGeom>
            <a:solidFill>
              <a:srgbClr val="FFFFFF"/>
            </a:solidFill>
            <a:ln w="133350" cap="rnd">
              <a:solidFill>
                <a:srgbClr val="D34A24"/>
              </a:solidFill>
              <a:prstDash val="solid"/>
              <a:round/>
            </a:ln>
          </p:spPr>
        </p:sp>
        <p:sp>
          <p:nvSpPr>
            <p:cNvPr name="TextBox 15" id="15"/>
            <p:cNvSpPr txBox="true"/>
            <p:nvPr/>
          </p:nvSpPr>
          <p:spPr>
            <a:xfrm>
              <a:off x="0" y="-47625"/>
              <a:ext cx="3260435" cy="258936"/>
            </a:xfrm>
            <a:prstGeom prst="rect">
              <a:avLst/>
            </a:prstGeom>
          </p:spPr>
          <p:txBody>
            <a:bodyPr anchor="ctr" rtlCol="false" tIns="50800" lIns="50800" bIns="50800" rIns="50800"/>
            <a:lstStyle/>
            <a:p>
              <a:pPr algn="ctr" marL="0" indent="0" lvl="0">
                <a:lnSpc>
                  <a:spcPts val="3500"/>
                </a:lnSpc>
                <a:spcBef>
                  <a:spcPct val="0"/>
                </a:spcBef>
              </a:pPr>
              <a:r>
                <a:rPr lang="en-US" sz="2500">
                  <a:solidFill>
                    <a:srgbClr val="000000"/>
                  </a:solidFill>
                  <a:latin typeface="Open Sauce"/>
                </a:rPr>
                <a:t>Outlier Fraction</a:t>
              </a:r>
            </a:p>
          </p:txBody>
        </p:sp>
      </p:grpSp>
      <p:grpSp>
        <p:nvGrpSpPr>
          <p:cNvPr name="Group 16" id="16"/>
          <p:cNvGrpSpPr/>
          <p:nvPr/>
        </p:nvGrpSpPr>
        <p:grpSpPr>
          <a:xfrm rot="0">
            <a:off x="2954268" y="7348855"/>
            <a:ext cx="12379463" cy="802323"/>
            <a:chOff x="0" y="0"/>
            <a:chExt cx="3260435" cy="211311"/>
          </a:xfrm>
        </p:grpSpPr>
        <p:sp>
          <p:nvSpPr>
            <p:cNvPr name="Freeform 17" id="17"/>
            <p:cNvSpPr/>
            <p:nvPr/>
          </p:nvSpPr>
          <p:spPr>
            <a:xfrm flipH="false" flipV="false" rot="0">
              <a:off x="0" y="0"/>
              <a:ext cx="3260435" cy="211311"/>
            </a:xfrm>
            <a:custGeom>
              <a:avLst/>
              <a:gdLst/>
              <a:ahLst/>
              <a:cxnLst/>
              <a:rect r="r" b="b" t="t" l="l"/>
              <a:pathLst>
                <a:path h="211311" w="3260435">
                  <a:moveTo>
                    <a:pt x="31895" y="0"/>
                  </a:moveTo>
                  <a:lnTo>
                    <a:pt x="3228540" y="0"/>
                  </a:lnTo>
                  <a:cubicBezTo>
                    <a:pt x="3246155" y="0"/>
                    <a:pt x="3260435" y="14280"/>
                    <a:pt x="3260435" y="31895"/>
                  </a:cubicBezTo>
                  <a:lnTo>
                    <a:pt x="3260435" y="179417"/>
                  </a:lnTo>
                  <a:cubicBezTo>
                    <a:pt x="3260435" y="187876"/>
                    <a:pt x="3257074" y="195988"/>
                    <a:pt x="3251093" y="201970"/>
                  </a:cubicBezTo>
                  <a:cubicBezTo>
                    <a:pt x="3245112" y="207951"/>
                    <a:pt x="3236999" y="211311"/>
                    <a:pt x="3228540" y="211311"/>
                  </a:cubicBezTo>
                  <a:lnTo>
                    <a:pt x="31895" y="211311"/>
                  </a:lnTo>
                  <a:cubicBezTo>
                    <a:pt x="14280" y="211311"/>
                    <a:pt x="0" y="197032"/>
                    <a:pt x="0" y="179417"/>
                  </a:cubicBezTo>
                  <a:lnTo>
                    <a:pt x="0" y="31895"/>
                  </a:lnTo>
                  <a:cubicBezTo>
                    <a:pt x="0" y="23436"/>
                    <a:pt x="3360" y="15323"/>
                    <a:pt x="9342" y="9342"/>
                  </a:cubicBezTo>
                  <a:cubicBezTo>
                    <a:pt x="15323" y="3360"/>
                    <a:pt x="23436" y="0"/>
                    <a:pt x="31895" y="0"/>
                  </a:cubicBezTo>
                  <a:close/>
                </a:path>
              </a:pathLst>
            </a:custGeom>
            <a:solidFill>
              <a:srgbClr val="FFFFFF"/>
            </a:solidFill>
            <a:ln w="133350" cap="rnd">
              <a:solidFill>
                <a:srgbClr val="D34A24"/>
              </a:solidFill>
              <a:prstDash val="solid"/>
              <a:round/>
            </a:ln>
          </p:spPr>
        </p:sp>
        <p:sp>
          <p:nvSpPr>
            <p:cNvPr name="TextBox 18" id="18"/>
            <p:cNvSpPr txBox="true"/>
            <p:nvPr/>
          </p:nvSpPr>
          <p:spPr>
            <a:xfrm>
              <a:off x="0" y="-47625"/>
              <a:ext cx="3260435" cy="258936"/>
            </a:xfrm>
            <a:prstGeom prst="rect">
              <a:avLst/>
            </a:prstGeom>
          </p:spPr>
          <p:txBody>
            <a:bodyPr anchor="ctr" rtlCol="false" tIns="50800" lIns="50800" bIns="50800" rIns="50800"/>
            <a:lstStyle/>
            <a:p>
              <a:pPr algn="ctr" marL="0" indent="0" lvl="0">
                <a:lnSpc>
                  <a:spcPts val="3500"/>
                </a:lnSpc>
                <a:spcBef>
                  <a:spcPct val="0"/>
                </a:spcBef>
              </a:pPr>
              <a:r>
                <a:rPr lang="en-US" sz="2500">
                  <a:solidFill>
                    <a:srgbClr val="000000"/>
                  </a:solidFill>
                  <a:latin typeface="Open Sauce"/>
                </a:rPr>
                <a:t>Split Data</a:t>
              </a:r>
            </a:p>
          </p:txBody>
        </p:sp>
      </p:grpSp>
      <p:grpSp>
        <p:nvGrpSpPr>
          <p:cNvPr name="Group 19" id="19"/>
          <p:cNvGrpSpPr/>
          <p:nvPr/>
        </p:nvGrpSpPr>
        <p:grpSpPr>
          <a:xfrm rot="0">
            <a:off x="2954268" y="8455977"/>
            <a:ext cx="12379463" cy="802323"/>
            <a:chOff x="0" y="0"/>
            <a:chExt cx="3260435" cy="211311"/>
          </a:xfrm>
        </p:grpSpPr>
        <p:sp>
          <p:nvSpPr>
            <p:cNvPr name="Freeform 20" id="20"/>
            <p:cNvSpPr/>
            <p:nvPr/>
          </p:nvSpPr>
          <p:spPr>
            <a:xfrm flipH="false" flipV="false" rot="0">
              <a:off x="0" y="0"/>
              <a:ext cx="3260435" cy="211311"/>
            </a:xfrm>
            <a:custGeom>
              <a:avLst/>
              <a:gdLst/>
              <a:ahLst/>
              <a:cxnLst/>
              <a:rect r="r" b="b" t="t" l="l"/>
              <a:pathLst>
                <a:path h="211311" w="3260435">
                  <a:moveTo>
                    <a:pt x="31895" y="0"/>
                  </a:moveTo>
                  <a:lnTo>
                    <a:pt x="3228540" y="0"/>
                  </a:lnTo>
                  <a:cubicBezTo>
                    <a:pt x="3246155" y="0"/>
                    <a:pt x="3260435" y="14280"/>
                    <a:pt x="3260435" y="31895"/>
                  </a:cubicBezTo>
                  <a:lnTo>
                    <a:pt x="3260435" y="179417"/>
                  </a:lnTo>
                  <a:cubicBezTo>
                    <a:pt x="3260435" y="187876"/>
                    <a:pt x="3257074" y="195988"/>
                    <a:pt x="3251093" y="201970"/>
                  </a:cubicBezTo>
                  <a:cubicBezTo>
                    <a:pt x="3245112" y="207951"/>
                    <a:pt x="3236999" y="211311"/>
                    <a:pt x="3228540" y="211311"/>
                  </a:cubicBezTo>
                  <a:lnTo>
                    <a:pt x="31895" y="211311"/>
                  </a:lnTo>
                  <a:cubicBezTo>
                    <a:pt x="14280" y="211311"/>
                    <a:pt x="0" y="197032"/>
                    <a:pt x="0" y="179417"/>
                  </a:cubicBezTo>
                  <a:lnTo>
                    <a:pt x="0" y="31895"/>
                  </a:lnTo>
                  <a:cubicBezTo>
                    <a:pt x="0" y="23436"/>
                    <a:pt x="3360" y="15323"/>
                    <a:pt x="9342" y="9342"/>
                  </a:cubicBezTo>
                  <a:cubicBezTo>
                    <a:pt x="15323" y="3360"/>
                    <a:pt x="23436" y="0"/>
                    <a:pt x="31895" y="0"/>
                  </a:cubicBezTo>
                  <a:close/>
                </a:path>
              </a:pathLst>
            </a:custGeom>
            <a:solidFill>
              <a:srgbClr val="FFFFFF"/>
            </a:solidFill>
            <a:ln w="133350" cap="rnd">
              <a:solidFill>
                <a:srgbClr val="D34A24"/>
              </a:solidFill>
              <a:prstDash val="solid"/>
              <a:round/>
            </a:ln>
          </p:spPr>
        </p:sp>
        <p:sp>
          <p:nvSpPr>
            <p:cNvPr name="TextBox 21" id="21"/>
            <p:cNvSpPr txBox="true"/>
            <p:nvPr/>
          </p:nvSpPr>
          <p:spPr>
            <a:xfrm>
              <a:off x="0" y="-47625"/>
              <a:ext cx="3260435" cy="258936"/>
            </a:xfrm>
            <a:prstGeom prst="rect">
              <a:avLst/>
            </a:prstGeom>
          </p:spPr>
          <p:txBody>
            <a:bodyPr anchor="ctr" rtlCol="false" tIns="50800" lIns="50800" bIns="50800" rIns="50800"/>
            <a:lstStyle/>
            <a:p>
              <a:pPr algn="ctr" marL="0" indent="0" lvl="0">
                <a:lnSpc>
                  <a:spcPts val="3500"/>
                </a:lnSpc>
                <a:spcBef>
                  <a:spcPct val="0"/>
                </a:spcBef>
              </a:pPr>
              <a:r>
                <a:rPr lang="en-US" sz="2500">
                  <a:solidFill>
                    <a:srgbClr val="000000"/>
                  </a:solidFill>
                  <a:latin typeface="Open Sauce"/>
                </a:rPr>
                <a:t>Feature Selection</a:t>
              </a:r>
            </a:p>
          </p:txBody>
        </p:sp>
      </p:grpSp>
      <p:sp>
        <p:nvSpPr>
          <p:cNvPr name="Freeform 22" id="22"/>
          <p:cNvSpPr/>
          <p:nvPr/>
        </p:nvSpPr>
        <p:spPr>
          <a:xfrm flipH="false" flipV="false" rot="0">
            <a:off x="2092776" y="2592842"/>
            <a:ext cx="1722984" cy="1722984"/>
          </a:xfrm>
          <a:custGeom>
            <a:avLst/>
            <a:gdLst/>
            <a:ahLst/>
            <a:cxnLst/>
            <a:rect r="r" b="b" t="t" l="l"/>
            <a:pathLst>
              <a:path h="1722984" w="1722984">
                <a:moveTo>
                  <a:pt x="0" y="0"/>
                </a:moveTo>
                <a:lnTo>
                  <a:pt x="1722984" y="0"/>
                </a:lnTo>
                <a:lnTo>
                  <a:pt x="1722984" y="1722984"/>
                </a:lnTo>
                <a:lnTo>
                  <a:pt x="0" y="17229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circl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0">
            <a:off x="-552628" y="-259189"/>
            <a:ext cx="19027094" cy="2985381"/>
          </a:xfrm>
          <a:custGeom>
            <a:avLst/>
            <a:gdLst/>
            <a:ahLst/>
            <a:cxnLst/>
            <a:rect r="r" b="b" t="t" l="l"/>
            <a:pathLst>
              <a:path h="2985381" w="19027094">
                <a:moveTo>
                  <a:pt x="0" y="0"/>
                </a:moveTo>
                <a:lnTo>
                  <a:pt x="19027093" y="0"/>
                </a:lnTo>
                <a:lnTo>
                  <a:pt x="19027093" y="2985381"/>
                </a:lnTo>
                <a:lnTo>
                  <a:pt x="0" y="2985381"/>
                </a:lnTo>
                <a:lnTo>
                  <a:pt x="0" y="0"/>
                </a:lnTo>
                <a:close/>
              </a:path>
            </a:pathLst>
          </a:custGeom>
          <a:blipFill>
            <a:blip r:embed="rId2"/>
            <a:stretch>
              <a:fillRect l="0" t="-22152" r="0" b="-302875"/>
            </a:stretch>
          </a:blipFill>
        </p:spPr>
      </p:sp>
      <p:sp>
        <p:nvSpPr>
          <p:cNvPr name="AutoShape 3" id="3"/>
          <p:cNvSpPr/>
          <p:nvPr/>
        </p:nvSpPr>
        <p:spPr>
          <a:xfrm rot="0">
            <a:off x="-407073" y="2573792"/>
            <a:ext cx="19102145" cy="0"/>
          </a:xfrm>
          <a:prstGeom prst="line">
            <a:avLst/>
          </a:prstGeom>
          <a:ln cap="flat" w="38100">
            <a:solidFill>
              <a:srgbClr val="3C7F72"/>
            </a:solidFill>
            <a:prstDash val="solid"/>
            <a:headEnd type="none" len="sm" w="sm"/>
            <a:tailEnd type="none" len="sm" w="sm"/>
          </a:ln>
        </p:spPr>
      </p:sp>
      <p:sp>
        <p:nvSpPr>
          <p:cNvPr name="AutoShape 4" id="4"/>
          <p:cNvSpPr/>
          <p:nvPr/>
        </p:nvSpPr>
        <p:spPr>
          <a:xfrm rot="0">
            <a:off x="-254673" y="2726192"/>
            <a:ext cx="19102145" cy="0"/>
          </a:xfrm>
          <a:prstGeom prst="line">
            <a:avLst/>
          </a:prstGeom>
          <a:ln cap="flat" w="38100">
            <a:solidFill>
              <a:srgbClr val="3C7F72"/>
            </a:solidFill>
            <a:prstDash val="solid"/>
            <a:headEnd type="none" len="sm" w="sm"/>
            <a:tailEnd type="none" len="sm" w="sm"/>
          </a:ln>
        </p:spPr>
      </p:sp>
      <p:sp>
        <p:nvSpPr>
          <p:cNvPr name="Freeform 5" id="5"/>
          <p:cNvSpPr/>
          <p:nvPr/>
        </p:nvSpPr>
        <p:spPr>
          <a:xfrm flipH="false" flipV="false" rot="0">
            <a:off x="363535" y="2878592"/>
            <a:ext cx="2784796" cy="7408408"/>
          </a:xfrm>
          <a:custGeom>
            <a:avLst/>
            <a:gdLst/>
            <a:ahLst/>
            <a:cxnLst/>
            <a:rect r="r" b="b" t="t" l="l"/>
            <a:pathLst>
              <a:path h="7408408" w="2784796">
                <a:moveTo>
                  <a:pt x="0" y="0"/>
                </a:moveTo>
                <a:lnTo>
                  <a:pt x="2784796" y="0"/>
                </a:lnTo>
                <a:lnTo>
                  <a:pt x="2784796" y="7408408"/>
                </a:lnTo>
                <a:lnTo>
                  <a:pt x="0" y="7408408"/>
                </a:lnTo>
                <a:lnTo>
                  <a:pt x="0" y="0"/>
                </a:lnTo>
                <a:close/>
              </a:path>
            </a:pathLst>
          </a:custGeom>
          <a:blipFill>
            <a:blip r:embed="rId3"/>
            <a:stretch>
              <a:fillRect l="0" t="0" r="0" b="0"/>
            </a:stretch>
          </a:blipFill>
        </p:spPr>
      </p:sp>
      <p:sp>
        <p:nvSpPr>
          <p:cNvPr name="Freeform 6" id="6"/>
          <p:cNvSpPr/>
          <p:nvPr/>
        </p:nvSpPr>
        <p:spPr>
          <a:xfrm flipH="false" flipV="false" rot="0">
            <a:off x="3485527" y="2878592"/>
            <a:ext cx="11316947" cy="4175321"/>
          </a:xfrm>
          <a:custGeom>
            <a:avLst/>
            <a:gdLst/>
            <a:ahLst/>
            <a:cxnLst/>
            <a:rect r="r" b="b" t="t" l="l"/>
            <a:pathLst>
              <a:path h="4175321" w="11316947">
                <a:moveTo>
                  <a:pt x="0" y="0"/>
                </a:moveTo>
                <a:lnTo>
                  <a:pt x="11316946" y="0"/>
                </a:lnTo>
                <a:lnTo>
                  <a:pt x="11316946" y="4175321"/>
                </a:lnTo>
                <a:lnTo>
                  <a:pt x="0" y="4175321"/>
                </a:lnTo>
                <a:lnTo>
                  <a:pt x="0" y="0"/>
                </a:lnTo>
                <a:close/>
              </a:path>
            </a:pathLst>
          </a:custGeom>
          <a:blipFill>
            <a:blip r:embed="rId4"/>
            <a:stretch>
              <a:fillRect l="0" t="0" r="0" b="0"/>
            </a:stretch>
          </a:blipFill>
        </p:spPr>
      </p:sp>
      <p:sp>
        <p:nvSpPr>
          <p:cNvPr name="TextBox 7" id="7"/>
          <p:cNvSpPr txBox="true"/>
          <p:nvPr/>
        </p:nvSpPr>
        <p:spPr>
          <a:xfrm rot="0">
            <a:off x="6678217" y="1028700"/>
            <a:ext cx="4565404" cy="1428750"/>
          </a:xfrm>
          <a:prstGeom prst="rect">
            <a:avLst/>
          </a:prstGeom>
        </p:spPr>
        <p:txBody>
          <a:bodyPr anchor="t" rtlCol="false" tIns="0" lIns="0" bIns="0" rIns="0">
            <a:spAutoFit/>
          </a:bodyPr>
          <a:lstStyle/>
          <a:p>
            <a:pPr algn="r" marL="0" indent="0" lvl="0">
              <a:lnSpc>
                <a:spcPts val="11279"/>
              </a:lnSpc>
              <a:spcBef>
                <a:spcPct val="0"/>
              </a:spcBef>
            </a:pPr>
            <a:r>
              <a:rPr lang="en-US" sz="9399">
                <a:solidFill>
                  <a:srgbClr val="D34A24"/>
                </a:solidFill>
                <a:latin typeface="Roca One Bold"/>
              </a:rPr>
              <a:t>MODEL</a:t>
            </a:r>
          </a:p>
        </p:txBody>
      </p:sp>
      <p:sp>
        <p:nvSpPr>
          <p:cNvPr name="TextBox 8" id="8"/>
          <p:cNvSpPr txBox="true"/>
          <p:nvPr/>
        </p:nvSpPr>
        <p:spPr>
          <a:xfrm rot="0">
            <a:off x="4406102" y="7761522"/>
            <a:ext cx="11452385" cy="1298575"/>
          </a:xfrm>
          <a:prstGeom prst="rect">
            <a:avLst/>
          </a:prstGeom>
        </p:spPr>
        <p:txBody>
          <a:bodyPr anchor="t" rtlCol="false" tIns="0" lIns="0" bIns="0" rIns="0">
            <a:spAutoFit/>
          </a:bodyPr>
          <a:lstStyle/>
          <a:p>
            <a:pPr algn="l" marL="0" indent="0" lvl="0">
              <a:lnSpc>
                <a:spcPts val="3500"/>
              </a:lnSpc>
              <a:spcBef>
                <a:spcPct val="0"/>
              </a:spcBef>
            </a:pPr>
            <a:r>
              <a:rPr lang="en-US" sz="2500">
                <a:solidFill>
                  <a:srgbClr val="000000"/>
                </a:solidFill>
                <a:latin typeface="Open Sauce"/>
              </a:rPr>
              <a:t>Untuk memaksimalkan akurasi model, dilakukan </a:t>
            </a:r>
            <a:r>
              <a:rPr lang="en-US" sz="2500">
                <a:solidFill>
                  <a:srgbClr val="000000"/>
                </a:solidFill>
                <a:latin typeface="Open Sauce Bold"/>
              </a:rPr>
              <a:t>feature selection </a:t>
            </a:r>
            <a:r>
              <a:rPr lang="en-US" sz="2500">
                <a:solidFill>
                  <a:srgbClr val="000000"/>
                </a:solidFill>
                <a:latin typeface="Open Sauce"/>
              </a:rPr>
              <a:t>dengan bantuan </a:t>
            </a:r>
            <a:r>
              <a:rPr lang="en-US" sz="2500">
                <a:solidFill>
                  <a:srgbClr val="000000"/>
                </a:solidFill>
                <a:latin typeface="Open Sauce Bold"/>
              </a:rPr>
              <a:t>Random Forest Classifier. </a:t>
            </a:r>
            <a:r>
              <a:rPr lang="en-US" sz="2500">
                <a:solidFill>
                  <a:srgbClr val="000000"/>
                </a:solidFill>
                <a:latin typeface="Open Sauce"/>
              </a:rPr>
              <a:t>Sehingga pada akhirnya didapat </a:t>
            </a:r>
            <a:r>
              <a:rPr lang="en-US" sz="2500">
                <a:solidFill>
                  <a:srgbClr val="000000"/>
                </a:solidFill>
                <a:latin typeface="Open Sauce Bold"/>
              </a:rPr>
              <a:t>39 Feature </a:t>
            </a:r>
          </a:p>
        </p:txBody>
      </p:sp>
    </p:spTree>
  </p:cSld>
  <p:clrMapOvr>
    <a:masterClrMapping/>
  </p:clrMapOvr>
  <p:transition spd="fast">
    <p:circl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0">
            <a:off x="-552628" y="-259189"/>
            <a:ext cx="19027094" cy="2985381"/>
          </a:xfrm>
          <a:custGeom>
            <a:avLst/>
            <a:gdLst/>
            <a:ahLst/>
            <a:cxnLst/>
            <a:rect r="r" b="b" t="t" l="l"/>
            <a:pathLst>
              <a:path h="2985381" w="19027094">
                <a:moveTo>
                  <a:pt x="0" y="0"/>
                </a:moveTo>
                <a:lnTo>
                  <a:pt x="19027093" y="0"/>
                </a:lnTo>
                <a:lnTo>
                  <a:pt x="19027093" y="2985381"/>
                </a:lnTo>
                <a:lnTo>
                  <a:pt x="0" y="2985381"/>
                </a:lnTo>
                <a:lnTo>
                  <a:pt x="0" y="0"/>
                </a:lnTo>
                <a:close/>
              </a:path>
            </a:pathLst>
          </a:custGeom>
          <a:blipFill>
            <a:blip r:embed="rId2"/>
            <a:stretch>
              <a:fillRect l="0" t="-22152" r="0" b="-302875"/>
            </a:stretch>
          </a:blipFill>
        </p:spPr>
      </p:sp>
      <p:sp>
        <p:nvSpPr>
          <p:cNvPr name="AutoShape 3" id="3"/>
          <p:cNvSpPr/>
          <p:nvPr/>
        </p:nvSpPr>
        <p:spPr>
          <a:xfrm rot="0">
            <a:off x="-407073" y="2573792"/>
            <a:ext cx="19102145" cy="0"/>
          </a:xfrm>
          <a:prstGeom prst="line">
            <a:avLst/>
          </a:prstGeom>
          <a:ln cap="flat" w="38100">
            <a:solidFill>
              <a:srgbClr val="3C7F72"/>
            </a:solidFill>
            <a:prstDash val="solid"/>
            <a:headEnd type="none" len="sm" w="sm"/>
            <a:tailEnd type="none" len="sm" w="sm"/>
          </a:ln>
        </p:spPr>
      </p:sp>
      <p:sp>
        <p:nvSpPr>
          <p:cNvPr name="AutoShape 4" id="4"/>
          <p:cNvSpPr/>
          <p:nvPr/>
        </p:nvSpPr>
        <p:spPr>
          <a:xfrm rot="0">
            <a:off x="-254673" y="2726192"/>
            <a:ext cx="19102145" cy="0"/>
          </a:xfrm>
          <a:prstGeom prst="line">
            <a:avLst/>
          </a:prstGeom>
          <a:ln cap="flat" w="38100">
            <a:solidFill>
              <a:srgbClr val="3C7F72"/>
            </a:solidFill>
            <a:prstDash val="solid"/>
            <a:headEnd type="none" len="sm" w="sm"/>
            <a:tailEnd type="none" len="sm" w="sm"/>
          </a:ln>
        </p:spPr>
      </p:sp>
      <p:sp>
        <p:nvSpPr>
          <p:cNvPr name="Freeform 5" id="5"/>
          <p:cNvSpPr/>
          <p:nvPr/>
        </p:nvSpPr>
        <p:spPr>
          <a:xfrm flipH="false" flipV="false" rot="0">
            <a:off x="753213" y="3030992"/>
            <a:ext cx="6578408" cy="5430498"/>
          </a:xfrm>
          <a:custGeom>
            <a:avLst/>
            <a:gdLst/>
            <a:ahLst/>
            <a:cxnLst/>
            <a:rect r="r" b="b" t="t" l="l"/>
            <a:pathLst>
              <a:path h="5430498" w="6578408">
                <a:moveTo>
                  <a:pt x="0" y="0"/>
                </a:moveTo>
                <a:lnTo>
                  <a:pt x="6578408" y="0"/>
                </a:lnTo>
                <a:lnTo>
                  <a:pt x="6578408" y="5430498"/>
                </a:lnTo>
                <a:lnTo>
                  <a:pt x="0" y="5430498"/>
                </a:lnTo>
                <a:lnTo>
                  <a:pt x="0" y="0"/>
                </a:lnTo>
                <a:close/>
              </a:path>
            </a:pathLst>
          </a:custGeom>
          <a:blipFill>
            <a:blip r:embed="rId3"/>
            <a:stretch>
              <a:fillRect l="0" t="0" r="0" b="0"/>
            </a:stretch>
          </a:blipFill>
        </p:spPr>
      </p:sp>
      <p:sp>
        <p:nvSpPr>
          <p:cNvPr name="Freeform 6" id="6"/>
          <p:cNvSpPr/>
          <p:nvPr/>
        </p:nvSpPr>
        <p:spPr>
          <a:xfrm flipH="false" flipV="false" rot="0">
            <a:off x="8331824" y="2878592"/>
            <a:ext cx="8403860" cy="6171759"/>
          </a:xfrm>
          <a:custGeom>
            <a:avLst/>
            <a:gdLst/>
            <a:ahLst/>
            <a:cxnLst/>
            <a:rect r="r" b="b" t="t" l="l"/>
            <a:pathLst>
              <a:path h="6171759" w="8403860">
                <a:moveTo>
                  <a:pt x="0" y="0"/>
                </a:moveTo>
                <a:lnTo>
                  <a:pt x="8403860" y="0"/>
                </a:lnTo>
                <a:lnTo>
                  <a:pt x="8403860" y="6171759"/>
                </a:lnTo>
                <a:lnTo>
                  <a:pt x="0" y="6171759"/>
                </a:lnTo>
                <a:lnTo>
                  <a:pt x="0" y="0"/>
                </a:lnTo>
                <a:close/>
              </a:path>
            </a:pathLst>
          </a:custGeom>
          <a:blipFill>
            <a:blip r:embed="rId4"/>
            <a:stretch>
              <a:fillRect l="0" t="0" r="0" b="0"/>
            </a:stretch>
          </a:blipFill>
        </p:spPr>
      </p:sp>
      <p:sp>
        <p:nvSpPr>
          <p:cNvPr name="TextBox 7" id="7"/>
          <p:cNvSpPr txBox="true"/>
          <p:nvPr/>
        </p:nvSpPr>
        <p:spPr>
          <a:xfrm rot="0">
            <a:off x="6678217" y="1028700"/>
            <a:ext cx="4565404" cy="1428750"/>
          </a:xfrm>
          <a:prstGeom prst="rect">
            <a:avLst/>
          </a:prstGeom>
        </p:spPr>
        <p:txBody>
          <a:bodyPr anchor="t" rtlCol="false" tIns="0" lIns="0" bIns="0" rIns="0">
            <a:spAutoFit/>
          </a:bodyPr>
          <a:lstStyle/>
          <a:p>
            <a:pPr algn="r" marL="0" indent="0" lvl="0">
              <a:lnSpc>
                <a:spcPts val="11279"/>
              </a:lnSpc>
              <a:spcBef>
                <a:spcPct val="0"/>
              </a:spcBef>
            </a:pPr>
            <a:r>
              <a:rPr lang="en-US" sz="9399">
                <a:solidFill>
                  <a:srgbClr val="D34A24"/>
                </a:solidFill>
                <a:latin typeface="Roca One Bold"/>
              </a:rPr>
              <a:t>MODEL</a:t>
            </a:r>
          </a:p>
        </p:txBody>
      </p:sp>
      <p:sp>
        <p:nvSpPr>
          <p:cNvPr name="TextBox 8" id="8"/>
          <p:cNvSpPr txBox="true"/>
          <p:nvPr/>
        </p:nvSpPr>
        <p:spPr>
          <a:xfrm rot="0">
            <a:off x="262932" y="8985365"/>
            <a:ext cx="17762135" cy="860425"/>
          </a:xfrm>
          <a:prstGeom prst="rect">
            <a:avLst/>
          </a:prstGeom>
        </p:spPr>
        <p:txBody>
          <a:bodyPr anchor="t" rtlCol="false" tIns="0" lIns="0" bIns="0" rIns="0">
            <a:spAutoFit/>
          </a:bodyPr>
          <a:lstStyle/>
          <a:p>
            <a:pPr algn="l" marL="0" indent="0" lvl="0">
              <a:lnSpc>
                <a:spcPts val="3500"/>
              </a:lnSpc>
              <a:spcBef>
                <a:spcPct val="0"/>
              </a:spcBef>
            </a:pPr>
            <a:r>
              <a:rPr lang="en-US" sz="2500">
                <a:solidFill>
                  <a:srgbClr val="000000"/>
                </a:solidFill>
                <a:latin typeface="Open Sauce"/>
              </a:rPr>
              <a:t>Target AudienceSetelaha berexperiment dengan berbagai Model (Random Forest,  Logistic Regression, XGBoost) diputuskan untuk menggunakan Extreme Gradient Boost. Kedepannya model dapat di implementasi dalam aplikasi. </a:t>
            </a:r>
          </a:p>
        </p:txBody>
      </p:sp>
    </p:spTree>
  </p:cSld>
  <p:clrMapOvr>
    <a:masterClrMapping/>
  </p:clrMapOvr>
  <p:transition spd="fast">
    <p:circl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grpSp>
        <p:nvGrpSpPr>
          <p:cNvPr name="Group 2" id="2"/>
          <p:cNvGrpSpPr/>
          <p:nvPr/>
        </p:nvGrpSpPr>
        <p:grpSpPr>
          <a:xfrm rot="0">
            <a:off x="1028700" y="5544742"/>
            <a:ext cx="7927803" cy="3912085"/>
            <a:chOff x="0" y="0"/>
            <a:chExt cx="2087981" cy="1030343"/>
          </a:xfrm>
        </p:grpSpPr>
        <p:sp>
          <p:nvSpPr>
            <p:cNvPr name="Freeform 3" id="3"/>
            <p:cNvSpPr/>
            <p:nvPr/>
          </p:nvSpPr>
          <p:spPr>
            <a:xfrm flipH="false" flipV="false" rot="0">
              <a:off x="0" y="0"/>
              <a:ext cx="2087981" cy="1030343"/>
            </a:xfrm>
            <a:custGeom>
              <a:avLst/>
              <a:gdLst/>
              <a:ahLst/>
              <a:cxnLst/>
              <a:rect r="r" b="b" t="t" l="l"/>
              <a:pathLst>
                <a:path h="1030343" w="2087981">
                  <a:moveTo>
                    <a:pt x="49804" y="0"/>
                  </a:moveTo>
                  <a:lnTo>
                    <a:pt x="2038177" y="0"/>
                  </a:lnTo>
                  <a:cubicBezTo>
                    <a:pt x="2051386" y="0"/>
                    <a:pt x="2064053" y="5247"/>
                    <a:pt x="2073394" y="14587"/>
                  </a:cubicBezTo>
                  <a:cubicBezTo>
                    <a:pt x="2082734" y="23927"/>
                    <a:pt x="2087981" y="36595"/>
                    <a:pt x="2087981" y="49804"/>
                  </a:cubicBezTo>
                  <a:lnTo>
                    <a:pt x="2087981" y="980539"/>
                  </a:lnTo>
                  <a:cubicBezTo>
                    <a:pt x="2087981" y="993748"/>
                    <a:pt x="2082734" y="1006416"/>
                    <a:pt x="2073394" y="1015756"/>
                  </a:cubicBezTo>
                  <a:cubicBezTo>
                    <a:pt x="2064053" y="1025096"/>
                    <a:pt x="2051386" y="1030343"/>
                    <a:pt x="2038177" y="1030343"/>
                  </a:cubicBezTo>
                  <a:lnTo>
                    <a:pt x="49804" y="1030343"/>
                  </a:lnTo>
                  <a:cubicBezTo>
                    <a:pt x="36595" y="1030343"/>
                    <a:pt x="23927" y="1025096"/>
                    <a:pt x="14587" y="1015756"/>
                  </a:cubicBezTo>
                  <a:cubicBezTo>
                    <a:pt x="5247" y="1006416"/>
                    <a:pt x="0" y="993748"/>
                    <a:pt x="0" y="980539"/>
                  </a:cubicBezTo>
                  <a:lnTo>
                    <a:pt x="0" y="49804"/>
                  </a:lnTo>
                  <a:cubicBezTo>
                    <a:pt x="0" y="36595"/>
                    <a:pt x="5247" y="23927"/>
                    <a:pt x="14587" y="14587"/>
                  </a:cubicBezTo>
                  <a:cubicBezTo>
                    <a:pt x="23927" y="5247"/>
                    <a:pt x="36595" y="0"/>
                    <a:pt x="49804" y="0"/>
                  </a:cubicBezTo>
                  <a:close/>
                </a:path>
              </a:pathLst>
            </a:custGeom>
            <a:solidFill>
              <a:srgbClr val="FFFFFF"/>
            </a:solidFill>
            <a:ln w="133350" cap="rnd">
              <a:solidFill>
                <a:srgbClr val="D34A24"/>
              </a:solidFill>
              <a:prstDash val="solid"/>
              <a:round/>
            </a:ln>
          </p:spPr>
        </p:sp>
        <p:sp>
          <p:nvSpPr>
            <p:cNvPr name="TextBox 4" id="4"/>
            <p:cNvSpPr txBox="true"/>
            <p:nvPr/>
          </p:nvSpPr>
          <p:spPr>
            <a:xfrm>
              <a:off x="0" y="-47625"/>
              <a:ext cx="2087981" cy="1077968"/>
            </a:xfrm>
            <a:prstGeom prst="rect">
              <a:avLst/>
            </a:prstGeom>
          </p:spPr>
          <p:txBody>
            <a:bodyPr anchor="ctr" rtlCol="false" tIns="50800" lIns="50800" bIns="50800" rIns="50800"/>
            <a:lstStyle/>
            <a:p>
              <a:pPr algn="ctr" marL="0" indent="0" lvl="0">
                <a:lnSpc>
                  <a:spcPts val="3500"/>
                </a:lnSpc>
                <a:spcBef>
                  <a:spcPct val="0"/>
                </a:spcBef>
              </a:pPr>
            </a:p>
          </p:txBody>
        </p:sp>
      </p:grpSp>
      <p:grpSp>
        <p:nvGrpSpPr>
          <p:cNvPr name="Group 5" id="5"/>
          <p:cNvGrpSpPr/>
          <p:nvPr/>
        </p:nvGrpSpPr>
        <p:grpSpPr>
          <a:xfrm rot="0">
            <a:off x="9312447" y="5544742"/>
            <a:ext cx="7946853" cy="3912085"/>
            <a:chOff x="0" y="0"/>
            <a:chExt cx="2092998" cy="1030343"/>
          </a:xfrm>
        </p:grpSpPr>
        <p:sp>
          <p:nvSpPr>
            <p:cNvPr name="Freeform 6" id="6"/>
            <p:cNvSpPr/>
            <p:nvPr/>
          </p:nvSpPr>
          <p:spPr>
            <a:xfrm flipH="false" flipV="false" rot="0">
              <a:off x="0" y="0"/>
              <a:ext cx="2092998" cy="1030343"/>
            </a:xfrm>
            <a:custGeom>
              <a:avLst/>
              <a:gdLst/>
              <a:ahLst/>
              <a:cxnLst/>
              <a:rect r="r" b="b" t="t" l="l"/>
              <a:pathLst>
                <a:path h="1030343" w="2092998">
                  <a:moveTo>
                    <a:pt x="49685" y="0"/>
                  </a:moveTo>
                  <a:lnTo>
                    <a:pt x="2043313" y="0"/>
                  </a:lnTo>
                  <a:cubicBezTo>
                    <a:pt x="2070754" y="0"/>
                    <a:pt x="2092998" y="22245"/>
                    <a:pt x="2092998" y="49685"/>
                  </a:cubicBezTo>
                  <a:lnTo>
                    <a:pt x="2092998" y="980659"/>
                  </a:lnTo>
                  <a:cubicBezTo>
                    <a:pt x="2092998" y="993836"/>
                    <a:pt x="2087764" y="1006473"/>
                    <a:pt x="2078446" y="1015791"/>
                  </a:cubicBezTo>
                  <a:cubicBezTo>
                    <a:pt x="2069128" y="1025109"/>
                    <a:pt x="2056491" y="1030343"/>
                    <a:pt x="2043313" y="1030343"/>
                  </a:cubicBezTo>
                  <a:lnTo>
                    <a:pt x="49685" y="1030343"/>
                  </a:lnTo>
                  <a:cubicBezTo>
                    <a:pt x="36508" y="1030343"/>
                    <a:pt x="23870" y="1025109"/>
                    <a:pt x="14552" y="1015791"/>
                  </a:cubicBezTo>
                  <a:cubicBezTo>
                    <a:pt x="5235" y="1006473"/>
                    <a:pt x="0" y="993836"/>
                    <a:pt x="0" y="980659"/>
                  </a:cubicBezTo>
                  <a:lnTo>
                    <a:pt x="0" y="49685"/>
                  </a:lnTo>
                  <a:cubicBezTo>
                    <a:pt x="0" y="36508"/>
                    <a:pt x="5235" y="23870"/>
                    <a:pt x="14552" y="14552"/>
                  </a:cubicBezTo>
                  <a:cubicBezTo>
                    <a:pt x="23870" y="5235"/>
                    <a:pt x="36508" y="0"/>
                    <a:pt x="49685" y="0"/>
                  </a:cubicBezTo>
                  <a:close/>
                </a:path>
              </a:pathLst>
            </a:custGeom>
            <a:solidFill>
              <a:srgbClr val="FFFFFF"/>
            </a:solidFill>
            <a:ln w="133350" cap="rnd">
              <a:solidFill>
                <a:srgbClr val="D34A24"/>
              </a:solidFill>
              <a:prstDash val="solid"/>
              <a:round/>
            </a:ln>
          </p:spPr>
        </p:sp>
        <p:sp>
          <p:nvSpPr>
            <p:cNvPr name="TextBox 7" id="7"/>
            <p:cNvSpPr txBox="true"/>
            <p:nvPr/>
          </p:nvSpPr>
          <p:spPr>
            <a:xfrm>
              <a:off x="0" y="-47625"/>
              <a:ext cx="2092998" cy="1077968"/>
            </a:xfrm>
            <a:prstGeom prst="rect">
              <a:avLst/>
            </a:prstGeom>
          </p:spPr>
          <p:txBody>
            <a:bodyPr anchor="ctr" rtlCol="false" tIns="50800" lIns="50800" bIns="50800" rIns="50800"/>
            <a:lstStyle/>
            <a:p>
              <a:pPr algn="ctr" marL="0" indent="0" lvl="0">
                <a:lnSpc>
                  <a:spcPts val="3500"/>
                </a:lnSpc>
                <a:spcBef>
                  <a:spcPct val="0"/>
                </a:spcBef>
              </a:pPr>
            </a:p>
          </p:txBody>
        </p:sp>
      </p:grpSp>
      <p:grpSp>
        <p:nvGrpSpPr>
          <p:cNvPr name="Group 8" id="8"/>
          <p:cNvGrpSpPr/>
          <p:nvPr/>
        </p:nvGrpSpPr>
        <p:grpSpPr>
          <a:xfrm rot="0">
            <a:off x="9312447" y="1388686"/>
            <a:ext cx="9432753" cy="3596108"/>
            <a:chOff x="0" y="0"/>
            <a:chExt cx="2484346" cy="947123"/>
          </a:xfrm>
        </p:grpSpPr>
        <p:sp>
          <p:nvSpPr>
            <p:cNvPr name="Freeform 9" id="9"/>
            <p:cNvSpPr/>
            <p:nvPr/>
          </p:nvSpPr>
          <p:spPr>
            <a:xfrm flipH="false" flipV="false" rot="0">
              <a:off x="0" y="0"/>
              <a:ext cx="2484346" cy="947123"/>
            </a:xfrm>
            <a:custGeom>
              <a:avLst/>
              <a:gdLst/>
              <a:ahLst/>
              <a:cxnLst/>
              <a:rect r="r" b="b" t="t" l="l"/>
              <a:pathLst>
                <a:path h="947123" w="2484346">
                  <a:moveTo>
                    <a:pt x="41858" y="0"/>
                  </a:moveTo>
                  <a:lnTo>
                    <a:pt x="2442488" y="0"/>
                  </a:lnTo>
                  <a:cubicBezTo>
                    <a:pt x="2465606" y="0"/>
                    <a:pt x="2484346" y="18741"/>
                    <a:pt x="2484346" y="41858"/>
                  </a:cubicBezTo>
                  <a:lnTo>
                    <a:pt x="2484346" y="905265"/>
                  </a:lnTo>
                  <a:cubicBezTo>
                    <a:pt x="2484346" y="928383"/>
                    <a:pt x="2465606" y="947123"/>
                    <a:pt x="2442488" y="947123"/>
                  </a:cubicBezTo>
                  <a:lnTo>
                    <a:pt x="41858" y="947123"/>
                  </a:lnTo>
                  <a:cubicBezTo>
                    <a:pt x="18741" y="947123"/>
                    <a:pt x="0" y="928383"/>
                    <a:pt x="0" y="905265"/>
                  </a:cubicBezTo>
                  <a:lnTo>
                    <a:pt x="0" y="41858"/>
                  </a:lnTo>
                  <a:cubicBezTo>
                    <a:pt x="0" y="18741"/>
                    <a:pt x="18741" y="0"/>
                    <a:pt x="41858" y="0"/>
                  </a:cubicBezTo>
                  <a:close/>
                </a:path>
              </a:pathLst>
            </a:custGeom>
            <a:solidFill>
              <a:srgbClr val="FFFFFF"/>
            </a:solidFill>
            <a:ln w="133350" cap="rnd">
              <a:solidFill>
                <a:srgbClr val="FFC107"/>
              </a:solidFill>
              <a:prstDash val="solid"/>
              <a:round/>
            </a:ln>
          </p:spPr>
        </p:sp>
        <p:sp>
          <p:nvSpPr>
            <p:cNvPr name="TextBox 10" id="10"/>
            <p:cNvSpPr txBox="true"/>
            <p:nvPr/>
          </p:nvSpPr>
          <p:spPr>
            <a:xfrm>
              <a:off x="0" y="-47625"/>
              <a:ext cx="2484346" cy="994748"/>
            </a:xfrm>
            <a:prstGeom prst="rect">
              <a:avLst/>
            </a:prstGeom>
          </p:spPr>
          <p:txBody>
            <a:bodyPr anchor="ctr" rtlCol="false" tIns="50800" lIns="50800" bIns="50800" rIns="50800"/>
            <a:lstStyle/>
            <a:p>
              <a:pPr algn="ctr" marL="0" indent="0" lvl="0">
                <a:lnSpc>
                  <a:spcPts val="3500"/>
                </a:lnSpc>
                <a:spcBef>
                  <a:spcPct val="0"/>
                </a:spcBef>
              </a:pPr>
            </a:p>
          </p:txBody>
        </p:sp>
      </p:grpSp>
      <p:sp>
        <p:nvSpPr>
          <p:cNvPr name="TextBox 11" id="11"/>
          <p:cNvSpPr txBox="true"/>
          <p:nvPr/>
        </p:nvSpPr>
        <p:spPr>
          <a:xfrm rot="0">
            <a:off x="9767416" y="5975035"/>
            <a:ext cx="7261039" cy="422275"/>
          </a:xfrm>
          <a:prstGeom prst="rect">
            <a:avLst/>
          </a:prstGeom>
        </p:spPr>
        <p:txBody>
          <a:bodyPr anchor="t" rtlCol="false" tIns="0" lIns="0" bIns="0" rIns="0">
            <a:spAutoFit/>
          </a:bodyPr>
          <a:lstStyle/>
          <a:p>
            <a:pPr algn="l" marL="0" indent="0" lvl="0">
              <a:lnSpc>
                <a:spcPts val="3500"/>
              </a:lnSpc>
              <a:spcBef>
                <a:spcPct val="0"/>
              </a:spcBef>
            </a:pPr>
            <a:r>
              <a:rPr lang="en-US" sz="2500">
                <a:solidFill>
                  <a:srgbClr val="000000"/>
                </a:solidFill>
                <a:latin typeface="Open Sauce Bold"/>
              </a:rPr>
              <a:t>Segmentasi Pelanggan</a:t>
            </a:r>
          </a:p>
        </p:txBody>
      </p:sp>
      <p:sp>
        <p:nvSpPr>
          <p:cNvPr name="Freeform 12" id="12"/>
          <p:cNvSpPr/>
          <p:nvPr/>
        </p:nvSpPr>
        <p:spPr>
          <a:xfrm flipH="false" flipV="false" rot="0">
            <a:off x="17259300" y="737096"/>
            <a:ext cx="1049193" cy="2346154"/>
          </a:xfrm>
          <a:custGeom>
            <a:avLst/>
            <a:gdLst/>
            <a:ahLst/>
            <a:cxnLst/>
            <a:rect r="r" b="b" t="t" l="l"/>
            <a:pathLst>
              <a:path h="2346154" w="1049193">
                <a:moveTo>
                  <a:pt x="0" y="0"/>
                </a:moveTo>
                <a:lnTo>
                  <a:pt x="1049193" y="0"/>
                </a:lnTo>
                <a:lnTo>
                  <a:pt x="1049193" y="2346154"/>
                </a:lnTo>
                <a:lnTo>
                  <a:pt x="0" y="23461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1388686"/>
            <a:ext cx="8115300" cy="1428750"/>
          </a:xfrm>
          <a:prstGeom prst="rect">
            <a:avLst/>
          </a:prstGeom>
        </p:spPr>
        <p:txBody>
          <a:bodyPr anchor="t" rtlCol="false" tIns="0" lIns="0" bIns="0" rIns="0">
            <a:spAutoFit/>
          </a:bodyPr>
          <a:lstStyle/>
          <a:p>
            <a:pPr algn="l" marL="0" indent="0" lvl="0">
              <a:lnSpc>
                <a:spcPts val="11279"/>
              </a:lnSpc>
              <a:spcBef>
                <a:spcPct val="0"/>
              </a:spcBef>
            </a:pPr>
            <a:r>
              <a:rPr lang="en-US" sz="9399">
                <a:solidFill>
                  <a:srgbClr val="3C7F72"/>
                </a:solidFill>
                <a:latin typeface="Roca One"/>
              </a:rPr>
              <a:t>Business </a:t>
            </a:r>
          </a:p>
        </p:txBody>
      </p:sp>
      <p:sp>
        <p:nvSpPr>
          <p:cNvPr name="TextBox 14" id="14"/>
          <p:cNvSpPr txBox="true"/>
          <p:nvPr/>
        </p:nvSpPr>
        <p:spPr>
          <a:xfrm rot="0">
            <a:off x="1028700" y="2603825"/>
            <a:ext cx="8115300" cy="1104900"/>
          </a:xfrm>
          <a:prstGeom prst="rect">
            <a:avLst/>
          </a:prstGeom>
        </p:spPr>
        <p:txBody>
          <a:bodyPr anchor="t" rtlCol="false" tIns="0" lIns="0" bIns="0" rIns="0">
            <a:spAutoFit/>
          </a:bodyPr>
          <a:lstStyle/>
          <a:p>
            <a:pPr algn="just" marL="0" indent="0" lvl="0">
              <a:lnSpc>
                <a:spcPts val="8760"/>
              </a:lnSpc>
              <a:spcBef>
                <a:spcPct val="0"/>
              </a:spcBef>
            </a:pPr>
            <a:r>
              <a:rPr lang="en-US" sz="7300">
                <a:solidFill>
                  <a:srgbClr val="D34A24"/>
                </a:solidFill>
                <a:latin typeface="Roca One Ultra-Bold"/>
              </a:rPr>
              <a:t>Recommendation</a:t>
            </a:r>
          </a:p>
        </p:txBody>
      </p:sp>
      <p:sp>
        <p:nvSpPr>
          <p:cNvPr name="TextBox 15" id="15"/>
          <p:cNvSpPr txBox="true"/>
          <p:nvPr/>
        </p:nvSpPr>
        <p:spPr>
          <a:xfrm rot="0">
            <a:off x="1502719" y="7110260"/>
            <a:ext cx="7070539" cy="1736725"/>
          </a:xfrm>
          <a:prstGeom prst="rect">
            <a:avLst/>
          </a:prstGeom>
        </p:spPr>
        <p:txBody>
          <a:bodyPr anchor="t" rtlCol="false" tIns="0" lIns="0" bIns="0" rIns="0">
            <a:spAutoFit/>
          </a:bodyPr>
          <a:lstStyle/>
          <a:p>
            <a:pPr algn="l" marL="0" indent="0" lvl="0">
              <a:lnSpc>
                <a:spcPts val="3500"/>
              </a:lnSpc>
              <a:spcBef>
                <a:spcPct val="0"/>
              </a:spcBef>
            </a:pPr>
            <a:r>
              <a:rPr lang="en-US" sz="2500">
                <a:solidFill>
                  <a:srgbClr val="000000"/>
                </a:solidFill>
                <a:latin typeface="Open Sauce"/>
              </a:rPr>
              <a:t>Menggunakan model prediksi risiko kredit dapat membantu perusahaan dalam mengoptimalkan proses persetujuan pinjaman</a:t>
            </a:r>
          </a:p>
        </p:txBody>
      </p:sp>
      <p:sp>
        <p:nvSpPr>
          <p:cNvPr name="TextBox 16" id="16"/>
          <p:cNvSpPr txBox="true"/>
          <p:nvPr/>
        </p:nvSpPr>
        <p:spPr>
          <a:xfrm rot="0">
            <a:off x="3147489" y="5975035"/>
            <a:ext cx="5425769" cy="860425"/>
          </a:xfrm>
          <a:prstGeom prst="rect">
            <a:avLst/>
          </a:prstGeom>
        </p:spPr>
        <p:txBody>
          <a:bodyPr anchor="t" rtlCol="false" tIns="0" lIns="0" bIns="0" rIns="0">
            <a:spAutoFit/>
          </a:bodyPr>
          <a:lstStyle/>
          <a:p>
            <a:pPr algn="l" marL="0" indent="0" lvl="0">
              <a:lnSpc>
                <a:spcPts val="3500"/>
              </a:lnSpc>
              <a:spcBef>
                <a:spcPct val="0"/>
              </a:spcBef>
            </a:pPr>
            <a:r>
              <a:rPr lang="en-US" sz="2500">
                <a:solidFill>
                  <a:srgbClr val="000000"/>
                </a:solidFill>
                <a:latin typeface="Open Sauce Bold"/>
              </a:rPr>
              <a:t>Aplikasi Optimasi Proses Persetujuan Pinjaman</a:t>
            </a:r>
          </a:p>
        </p:txBody>
      </p:sp>
      <p:sp>
        <p:nvSpPr>
          <p:cNvPr name="TextBox 17" id="17"/>
          <p:cNvSpPr txBox="true"/>
          <p:nvPr/>
        </p:nvSpPr>
        <p:spPr>
          <a:xfrm rot="0">
            <a:off x="9767416" y="7110260"/>
            <a:ext cx="7261039" cy="1298575"/>
          </a:xfrm>
          <a:prstGeom prst="rect">
            <a:avLst/>
          </a:prstGeom>
        </p:spPr>
        <p:txBody>
          <a:bodyPr anchor="t" rtlCol="false" tIns="0" lIns="0" bIns="0" rIns="0">
            <a:spAutoFit/>
          </a:bodyPr>
          <a:lstStyle/>
          <a:p>
            <a:pPr algn="l" marL="0" indent="0" lvl="0">
              <a:lnSpc>
                <a:spcPts val="3500"/>
              </a:lnSpc>
              <a:spcBef>
                <a:spcPct val="0"/>
              </a:spcBef>
            </a:pPr>
            <a:r>
              <a:rPr lang="en-US" sz="2500">
                <a:solidFill>
                  <a:srgbClr val="000000"/>
                </a:solidFill>
                <a:latin typeface="Open Sauce"/>
              </a:rPr>
              <a:t>Gunakan skor risiko kredit untuk membuat segmentasi pelanggan, seperti yang terlihat pada EDA</a:t>
            </a:r>
          </a:p>
        </p:txBody>
      </p:sp>
      <p:sp>
        <p:nvSpPr>
          <p:cNvPr name="TextBox 18" id="18"/>
          <p:cNvSpPr txBox="true"/>
          <p:nvPr/>
        </p:nvSpPr>
        <p:spPr>
          <a:xfrm rot="0">
            <a:off x="9767416" y="1743400"/>
            <a:ext cx="6826694" cy="860425"/>
          </a:xfrm>
          <a:prstGeom prst="rect">
            <a:avLst/>
          </a:prstGeom>
        </p:spPr>
        <p:txBody>
          <a:bodyPr anchor="t" rtlCol="false" tIns="0" lIns="0" bIns="0" rIns="0">
            <a:spAutoFit/>
          </a:bodyPr>
          <a:lstStyle/>
          <a:p>
            <a:pPr algn="l" marL="0" indent="0" lvl="0">
              <a:lnSpc>
                <a:spcPts val="3500"/>
              </a:lnSpc>
              <a:spcBef>
                <a:spcPct val="0"/>
              </a:spcBef>
            </a:pPr>
            <a:r>
              <a:rPr lang="en-US" sz="2500">
                <a:solidFill>
                  <a:srgbClr val="000000"/>
                </a:solidFill>
                <a:latin typeface="Open Sauce Bold Italics"/>
              </a:rPr>
              <a:t>Pengembangan Program Edukasi Keuangan</a:t>
            </a:r>
          </a:p>
        </p:txBody>
      </p:sp>
      <p:sp>
        <p:nvSpPr>
          <p:cNvPr name="Freeform 19" id="19"/>
          <p:cNvSpPr/>
          <p:nvPr/>
        </p:nvSpPr>
        <p:spPr>
          <a:xfrm flipH="false" flipV="false" rot="-1654019">
            <a:off x="280349" y="5800285"/>
            <a:ext cx="3033220" cy="794152"/>
          </a:xfrm>
          <a:custGeom>
            <a:avLst/>
            <a:gdLst/>
            <a:ahLst/>
            <a:cxnLst/>
            <a:rect r="r" b="b" t="t" l="l"/>
            <a:pathLst>
              <a:path h="794152" w="3033220">
                <a:moveTo>
                  <a:pt x="0" y="0"/>
                </a:moveTo>
                <a:lnTo>
                  <a:pt x="3033220" y="0"/>
                </a:lnTo>
                <a:lnTo>
                  <a:pt x="3033220" y="794152"/>
                </a:lnTo>
                <a:lnTo>
                  <a:pt x="0" y="7941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0" id="20"/>
          <p:cNvGrpSpPr/>
          <p:nvPr/>
        </p:nvGrpSpPr>
        <p:grpSpPr>
          <a:xfrm rot="0">
            <a:off x="17582013" y="8095113"/>
            <a:ext cx="1163187" cy="116318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4A24"/>
            </a:solidFill>
          </p:spPr>
        </p:sp>
        <p:sp>
          <p:nvSpPr>
            <p:cNvPr name="TextBox 22" id="2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3" id="23"/>
          <p:cNvSpPr/>
          <p:nvPr/>
        </p:nvSpPr>
        <p:spPr>
          <a:xfrm flipH="false" flipV="false" rot="0">
            <a:off x="17857245" y="8509837"/>
            <a:ext cx="345030" cy="333738"/>
          </a:xfrm>
          <a:custGeom>
            <a:avLst/>
            <a:gdLst/>
            <a:ahLst/>
            <a:cxnLst/>
            <a:rect r="r" b="b" t="t" l="l"/>
            <a:pathLst>
              <a:path h="333738" w="345030">
                <a:moveTo>
                  <a:pt x="0" y="0"/>
                </a:moveTo>
                <a:lnTo>
                  <a:pt x="345030" y="0"/>
                </a:lnTo>
                <a:lnTo>
                  <a:pt x="345030" y="333738"/>
                </a:lnTo>
                <a:lnTo>
                  <a:pt x="0" y="3337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9767416" y="2556200"/>
            <a:ext cx="8541076" cy="2174875"/>
          </a:xfrm>
          <a:prstGeom prst="rect">
            <a:avLst/>
          </a:prstGeom>
        </p:spPr>
        <p:txBody>
          <a:bodyPr anchor="t" rtlCol="false" tIns="0" lIns="0" bIns="0" rIns="0">
            <a:spAutoFit/>
          </a:bodyPr>
          <a:lstStyle/>
          <a:p>
            <a:pPr algn="l" marL="0" indent="0" lvl="0">
              <a:lnSpc>
                <a:spcPts val="3500"/>
              </a:lnSpc>
              <a:spcBef>
                <a:spcPct val="0"/>
              </a:spcBef>
            </a:pPr>
            <a:r>
              <a:rPr lang="en-US" sz="2500">
                <a:solidFill>
                  <a:srgbClr val="000000"/>
                </a:solidFill>
                <a:latin typeface="Open Sauce"/>
              </a:rPr>
              <a:t>Pentingnya pendekatan dengan calon client berkualitas, untuk itu dapat mempertimbangkan edukasi, dengan data data yang ada pada EDA kita dapat mengedukasi client dalam management keuangan</a:t>
            </a:r>
          </a:p>
        </p:txBody>
      </p:sp>
      <p:sp>
        <p:nvSpPr>
          <p:cNvPr name="Freeform 25" id="25"/>
          <p:cNvSpPr/>
          <p:nvPr/>
        </p:nvSpPr>
        <p:spPr>
          <a:xfrm flipH="false" flipV="false" rot="0">
            <a:off x="7356539" y="8462682"/>
            <a:ext cx="1599963" cy="1591236"/>
          </a:xfrm>
          <a:custGeom>
            <a:avLst/>
            <a:gdLst/>
            <a:ahLst/>
            <a:cxnLst/>
            <a:rect r="r" b="b" t="t" l="l"/>
            <a:pathLst>
              <a:path h="1591236" w="1599963">
                <a:moveTo>
                  <a:pt x="0" y="0"/>
                </a:moveTo>
                <a:lnTo>
                  <a:pt x="1599964" y="0"/>
                </a:lnTo>
                <a:lnTo>
                  <a:pt x="1599964" y="1591236"/>
                </a:lnTo>
                <a:lnTo>
                  <a:pt x="0" y="15912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false" flipV="false" rot="0">
            <a:off x="15952580" y="5688611"/>
            <a:ext cx="1283060" cy="1480897"/>
          </a:xfrm>
          <a:custGeom>
            <a:avLst/>
            <a:gdLst/>
            <a:ahLst/>
            <a:cxnLst/>
            <a:rect r="r" b="b" t="t" l="l"/>
            <a:pathLst>
              <a:path h="1480897" w="1283060">
                <a:moveTo>
                  <a:pt x="0" y="0"/>
                </a:moveTo>
                <a:lnTo>
                  <a:pt x="1283060" y="0"/>
                </a:lnTo>
                <a:lnTo>
                  <a:pt x="1283060" y="1480897"/>
                </a:lnTo>
                <a:lnTo>
                  <a:pt x="0" y="14808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transition spd="fast">
    <p:circl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8357344" y="-24617"/>
            <a:ext cx="9263906" cy="9297716"/>
          </a:xfrm>
          <a:custGeom>
            <a:avLst/>
            <a:gdLst/>
            <a:ahLst/>
            <a:cxnLst/>
            <a:rect r="r" b="b" t="t" l="l"/>
            <a:pathLst>
              <a:path h="9297716" w="9263906">
                <a:moveTo>
                  <a:pt x="0" y="0"/>
                </a:moveTo>
                <a:lnTo>
                  <a:pt x="9263906" y="0"/>
                </a:lnTo>
                <a:lnTo>
                  <a:pt x="9263906" y="9297715"/>
                </a:lnTo>
                <a:lnTo>
                  <a:pt x="0" y="929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0883" y="6840445"/>
            <a:ext cx="9042479" cy="358607"/>
            <a:chOff x="0" y="0"/>
            <a:chExt cx="2680832" cy="106317"/>
          </a:xfrm>
        </p:grpSpPr>
        <p:sp>
          <p:nvSpPr>
            <p:cNvPr name="Freeform 4" id="4"/>
            <p:cNvSpPr/>
            <p:nvPr/>
          </p:nvSpPr>
          <p:spPr>
            <a:xfrm flipH="false" flipV="false" rot="0">
              <a:off x="0" y="0"/>
              <a:ext cx="2680832" cy="106317"/>
            </a:xfrm>
            <a:custGeom>
              <a:avLst/>
              <a:gdLst/>
              <a:ahLst/>
              <a:cxnLst/>
              <a:rect r="r" b="b" t="t" l="l"/>
              <a:pathLst>
                <a:path h="106317" w="2680832">
                  <a:moveTo>
                    <a:pt x="0" y="0"/>
                  </a:moveTo>
                  <a:lnTo>
                    <a:pt x="2680832" y="0"/>
                  </a:lnTo>
                  <a:lnTo>
                    <a:pt x="2680832" y="106317"/>
                  </a:lnTo>
                  <a:lnTo>
                    <a:pt x="0" y="106317"/>
                  </a:lnTo>
                  <a:close/>
                </a:path>
              </a:pathLst>
            </a:custGeom>
            <a:solidFill>
              <a:srgbClr val="FFAF00"/>
            </a:solidFill>
          </p:spPr>
        </p:sp>
        <p:sp>
          <p:nvSpPr>
            <p:cNvPr name="TextBox 5" id="5"/>
            <p:cNvSpPr txBox="true"/>
            <p:nvPr/>
          </p:nvSpPr>
          <p:spPr>
            <a:xfrm>
              <a:off x="0" y="-47625"/>
              <a:ext cx="2680832" cy="153942"/>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146059" y="7552751"/>
            <a:ext cx="8774632" cy="368040"/>
            <a:chOff x="0" y="0"/>
            <a:chExt cx="2601423" cy="109113"/>
          </a:xfrm>
        </p:grpSpPr>
        <p:sp>
          <p:nvSpPr>
            <p:cNvPr name="Freeform 7" id="7"/>
            <p:cNvSpPr/>
            <p:nvPr/>
          </p:nvSpPr>
          <p:spPr>
            <a:xfrm flipH="false" flipV="false" rot="0">
              <a:off x="0" y="0"/>
              <a:ext cx="2601423" cy="109113"/>
            </a:xfrm>
            <a:custGeom>
              <a:avLst/>
              <a:gdLst/>
              <a:ahLst/>
              <a:cxnLst/>
              <a:rect r="r" b="b" t="t" l="l"/>
              <a:pathLst>
                <a:path h="109113" w="2601423">
                  <a:moveTo>
                    <a:pt x="0" y="0"/>
                  </a:moveTo>
                  <a:lnTo>
                    <a:pt x="2601423" y="0"/>
                  </a:lnTo>
                  <a:lnTo>
                    <a:pt x="2601423" y="109113"/>
                  </a:lnTo>
                  <a:lnTo>
                    <a:pt x="0" y="109113"/>
                  </a:lnTo>
                  <a:close/>
                </a:path>
              </a:pathLst>
            </a:custGeom>
            <a:solidFill>
              <a:srgbClr val="D34A24"/>
            </a:solidFill>
          </p:spPr>
        </p:sp>
        <p:sp>
          <p:nvSpPr>
            <p:cNvPr name="TextBox 8" id="8"/>
            <p:cNvSpPr txBox="true"/>
            <p:nvPr/>
          </p:nvSpPr>
          <p:spPr>
            <a:xfrm>
              <a:off x="0" y="-47625"/>
              <a:ext cx="2601423" cy="156738"/>
            </a:xfrm>
            <a:prstGeom prst="rect">
              <a:avLst/>
            </a:prstGeom>
          </p:spPr>
          <p:txBody>
            <a:bodyPr anchor="ctr" rtlCol="false" tIns="50800" lIns="50800" bIns="50800" rIns="50800"/>
            <a:lstStyle/>
            <a:p>
              <a:pPr algn="ctr">
                <a:lnSpc>
                  <a:spcPts val="3500"/>
                </a:lnSpc>
              </a:pPr>
            </a:p>
          </p:txBody>
        </p:sp>
      </p:grpSp>
      <p:grpSp>
        <p:nvGrpSpPr>
          <p:cNvPr name="Group 9" id="9"/>
          <p:cNvGrpSpPr/>
          <p:nvPr/>
        </p:nvGrpSpPr>
        <p:grpSpPr>
          <a:xfrm rot="0">
            <a:off x="-146059" y="8214454"/>
            <a:ext cx="8586881" cy="358607"/>
            <a:chOff x="0" y="0"/>
            <a:chExt cx="2545760" cy="106317"/>
          </a:xfrm>
        </p:grpSpPr>
        <p:sp>
          <p:nvSpPr>
            <p:cNvPr name="Freeform 10" id="10"/>
            <p:cNvSpPr/>
            <p:nvPr/>
          </p:nvSpPr>
          <p:spPr>
            <a:xfrm flipH="false" flipV="false" rot="0">
              <a:off x="0" y="0"/>
              <a:ext cx="2545760" cy="106317"/>
            </a:xfrm>
            <a:custGeom>
              <a:avLst/>
              <a:gdLst/>
              <a:ahLst/>
              <a:cxnLst/>
              <a:rect r="r" b="b" t="t" l="l"/>
              <a:pathLst>
                <a:path h="106317" w="2545760">
                  <a:moveTo>
                    <a:pt x="0" y="0"/>
                  </a:moveTo>
                  <a:lnTo>
                    <a:pt x="2545760" y="0"/>
                  </a:lnTo>
                  <a:lnTo>
                    <a:pt x="2545760" y="106317"/>
                  </a:lnTo>
                  <a:lnTo>
                    <a:pt x="0" y="106317"/>
                  </a:lnTo>
                  <a:close/>
                </a:path>
              </a:pathLst>
            </a:custGeom>
            <a:solidFill>
              <a:srgbClr val="992800"/>
            </a:solidFill>
          </p:spPr>
        </p:sp>
        <p:sp>
          <p:nvSpPr>
            <p:cNvPr name="TextBox 11" id="11"/>
            <p:cNvSpPr txBox="true"/>
            <p:nvPr/>
          </p:nvSpPr>
          <p:spPr>
            <a:xfrm>
              <a:off x="0" y="-47625"/>
              <a:ext cx="2545760" cy="153942"/>
            </a:xfrm>
            <a:prstGeom prst="rect">
              <a:avLst/>
            </a:prstGeom>
          </p:spPr>
          <p:txBody>
            <a:bodyPr anchor="ctr" rtlCol="false" tIns="50800" lIns="50800" bIns="50800" rIns="50800"/>
            <a:lstStyle/>
            <a:p>
              <a:pPr algn="ctr">
                <a:lnSpc>
                  <a:spcPts val="3500"/>
                </a:lnSpc>
              </a:pPr>
            </a:p>
          </p:txBody>
        </p:sp>
      </p:grpSp>
      <p:grpSp>
        <p:nvGrpSpPr>
          <p:cNvPr name="Group 12" id="12"/>
          <p:cNvGrpSpPr/>
          <p:nvPr/>
        </p:nvGrpSpPr>
        <p:grpSpPr>
          <a:xfrm rot="0">
            <a:off x="-146059" y="8914491"/>
            <a:ext cx="8646113" cy="342530"/>
            <a:chOff x="0" y="0"/>
            <a:chExt cx="2563321" cy="101550"/>
          </a:xfrm>
        </p:grpSpPr>
        <p:sp>
          <p:nvSpPr>
            <p:cNvPr name="Freeform 13" id="13"/>
            <p:cNvSpPr/>
            <p:nvPr/>
          </p:nvSpPr>
          <p:spPr>
            <a:xfrm flipH="false" flipV="false" rot="0">
              <a:off x="0" y="0"/>
              <a:ext cx="2563321" cy="101550"/>
            </a:xfrm>
            <a:custGeom>
              <a:avLst/>
              <a:gdLst/>
              <a:ahLst/>
              <a:cxnLst/>
              <a:rect r="r" b="b" t="t" l="l"/>
              <a:pathLst>
                <a:path h="101550" w="2563321">
                  <a:moveTo>
                    <a:pt x="0" y="0"/>
                  </a:moveTo>
                  <a:lnTo>
                    <a:pt x="2563321" y="0"/>
                  </a:lnTo>
                  <a:lnTo>
                    <a:pt x="2563321" y="101550"/>
                  </a:lnTo>
                  <a:lnTo>
                    <a:pt x="0" y="101550"/>
                  </a:lnTo>
                  <a:close/>
                </a:path>
              </a:pathLst>
            </a:custGeom>
            <a:solidFill>
              <a:srgbClr val="3C7F72"/>
            </a:solidFill>
          </p:spPr>
        </p:sp>
        <p:sp>
          <p:nvSpPr>
            <p:cNvPr name="TextBox 14" id="14"/>
            <p:cNvSpPr txBox="true"/>
            <p:nvPr/>
          </p:nvSpPr>
          <p:spPr>
            <a:xfrm>
              <a:off x="0" y="-47625"/>
              <a:ext cx="2563321" cy="149175"/>
            </a:xfrm>
            <a:prstGeom prst="rect">
              <a:avLst/>
            </a:prstGeom>
          </p:spPr>
          <p:txBody>
            <a:bodyPr anchor="ctr" rtlCol="false" tIns="50800" lIns="50800" bIns="50800" rIns="50800"/>
            <a:lstStyle/>
            <a:p>
              <a:pPr algn="ctr">
                <a:lnSpc>
                  <a:spcPts val="3500"/>
                </a:lnSpc>
              </a:pPr>
            </a:p>
          </p:txBody>
        </p:sp>
      </p:grpSp>
      <p:sp>
        <p:nvSpPr>
          <p:cNvPr name="Freeform 15" id="15"/>
          <p:cNvSpPr/>
          <p:nvPr/>
        </p:nvSpPr>
        <p:spPr>
          <a:xfrm flipH="false" flipV="false" rot="0">
            <a:off x="13144500" y="478304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4241257" y="3001870"/>
            <a:ext cx="14173200" cy="1428750"/>
          </a:xfrm>
          <a:prstGeom prst="rect">
            <a:avLst/>
          </a:prstGeom>
        </p:spPr>
        <p:txBody>
          <a:bodyPr anchor="t" rtlCol="false" tIns="0" lIns="0" bIns="0" rIns="0">
            <a:spAutoFit/>
          </a:bodyPr>
          <a:lstStyle/>
          <a:p>
            <a:pPr marL="0" indent="0" lvl="0">
              <a:lnSpc>
                <a:spcPts val="11279"/>
              </a:lnSpc>
              <a:spcBef>
                <a:spcPct val="0"/>
              </a:spcBef>
            </a:pPr>
            <a:r>
              <a:rPr lang="en-US" sz="9399" u="none">
                <a:solidFill>
                  <a:srgbClr val="D34A24"/>
                </a:solidFill>
                <a:latin typeface="Roca One Ultra-Bold"/>
              </a:rPr>
              <a:t>Thank you!</a:t>
            </a:r>
          </a:p>
        </p:txBody>
      </p:sp>
      <p:grpSp>
        <p:nvGrpSpPr>
          <p:cNvPr name="Group 17" id="17"/>
          <p:cNvGrpSpPr/>
          <p:nvPr/>
        </p:nvGrpSpPr>
        <p:grpSpPr>
          <a:xfrm rot="0">
            <a:off x="4632956" y="4148700"/>
            <a:ext cx="14273195" cy="1268690"/>
            <a:chOff x="0" y="0"/>
            <a:chExt cx="19030927" cy="1691587"/>
          </a:xfrm>
        </p:grpSpPr>
        <p:sp>
          <p:nvSpPr>
            <p:cNvPr name="Freeform 18" id="18"/>
            <p:cNvSpPr/>
            <p:nvPr/>
          </p:nvSpPr>
          <p:spPr>
            <a:xfrm flipH="false" flipV="false" rot="0">
              <a:off x="0" y="0"/>
              <a:ext cx="3020691" cy="1691587"/>
            </a:xfrm>
            <a:custGeom>
              <a:avLst/>
              <a:gdLst/>
              <a:ahLst/>
              <a:cxnLst/>
              <a:rect r="r" b="b" t="t" l="l"/>
              <a:pathLst>
                <a:path h="1691587" w="3020691">
                  <a:moveTo>
                    <a:pt x="0" y="0"/>
                  </a:moveTo>
                  <a:lnTo>
                    <a:pt x="3020691" y="0"/>
                  </a:lnTo>
                  <a:lnTo>
                    <a:pt x="3020691" y="1691587"/>
                  </a:lnTo>
                  <a:lnTo>
                    <a:pt x="0" y="1691587"/>
                  </a:lnTo>
                  <a:lnTo>
                    <a:pt x="0" y="0"/>
                  </a:lnTo>
                  <a:close/>
                </a:path>
              </a:pathLst>
            </a:custGeom>
            <a:blipFill>
              <a:blip r:embed="rId6"/>
              <a:stretch>
                <a:fillRect l="0" t="0" r="0" b="0"/>
              </a:stretch>
            </a:blipFill>
          </p:spPr>
        </p:sp>
        <p:sp>
          <p:nvSpPr>
            <p:cNvPr name="TextBox 19" id="19"/>
            <p:cNvSpPr txBox="true"/>
            <p:nvPr/>
          </p:nvSpPr>
          <p:spPr>
            <a:xfrm rot="0">
              <a:off x="2609873" y="519827"/>
              <a:ext cx="16421053" cy="880534"/>
            </a:xfrm>
            <a:prstGeom prst="rect">
              <a:avLst/>
            </a:prstGeom>
          </p:spPr>
          <p:txBody>
            <a:bodyPr anchor="t" rtlCol="false" tIns="0" lIns="0" bIns="0" rIns="0">
              <a:spAutoFit/>
            </a:bodyPr>
            <a:lstStyle/>
            <a:p>
              <a:pPr algn="just" marL="0" indent="0" lvl="0">
                <a:lnSpc>
                  <a:spcPts val="5599"/>
                </a:lnSpc>
                <a:spcBef>
                  <a:spcPct val="0"/>
                </a:spcBef>
              </a:pPr>
              <a:r>
                <a:rPr lang="en-US" sz="3999" u="sng">
                  <a:solidFill>
                    <a:srgbClr val="000000"/>
                  </a:solidFill>
                  <a:latin typeface="Open Sauce"/>
                  <a:hlinkClick r:id="rId7" tooltip="https://github.com/wiicode101/MyPortofolio/tree/main/Rakamin/TA"/>
                </a:rPr>
                <a:t>Wiicode101</a:t>
              </a:r>
            </a:p>
          </p:txBody>
        </p:sp>
      </p:grpSp>
    </p:spTree>
  </p:cSld>
  <p:clrMapOvr>
    <a:masterClrMapping/>
  </p:clrMapOvr>
  <p:transition spd="fast">
    <p:circl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DAF7KAfhy30</dc:identifier>
  <dcterms:modified xsi:type="dcterms:W3CDTF">2011-08-01T06:04:30Z</dcterms:modified>
  <cp:revision>1</cp:revision>
  <dc:title>Home Kredit Intern</dc:title>
</cp:coreProperties>
</file>